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4" r:id="rId6"/>
    <p:sldId id="265" r:id="rId7"/>
    <p:sldId id="261" r:id="rId8"/>
    <p:sldId id="266" r:id="rId9"/>
    <p:sldId id="267" r:id="rId10"/>
    <p:sldId id="268" r:id="rId1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666" y="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B2083-86C3-4366-AA80-40FCB7B4C10A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97973-1554-4C71-9CEF-4581F0C17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33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5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8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8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1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1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7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7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0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0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BE075-FEF3-43F8-AA1E-B4FFC7C80402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471A-64A4-4566-AAA9-05A80C4E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9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38200"/>
          </a:xfrm>
        </p:spPr>
        <p:txBody>
          <a:bodyPr>
            <a:normAutofit/>
          </a:bodyPr>
          <a:lstStyle/>
          <a:p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Enhancing Concussion Reporting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430215" y="1371600"/>
            <a:ext cx="65532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by:</a:t>
            </a: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William Ernst, Psy.D.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of Psychology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Director, Center for Concussion Education and Research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Chestnut Hill College </a:t>
            </a:r>
          </a:p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Meredith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Kneavel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of Psychology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Research and Assessment, Center for Concussion Education and Research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Chestnut Hill College</a:t>
            </a:r>
          </a:p>
          <a:p>
            <a:pPr 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Lynn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Brandsma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of Psychology</a:t>
            </a:r>
          </a:p>
          <a:p>
            <a:pPr algn="ctr"/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Chestnut Hill College</a:t>
            </a:r>
          </a:p>
          <a:p>
            <a:pPr algn="ctr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Brendan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Connell, M.S, LAT, ATC 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Athletic Trainer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Chestnut Hill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</a:p>
          <a:p>
            <a:pPr algn="ctr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neavel\AppData\Local\Microsoft\Windows\Temporary Internet Files\Content.IE5\42W1Y4JS\thank-you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333500"/>
            <a:ext cx="40386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94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7"/>
            <a:ext cx="8229600" cy="1143000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dirty="0" smtClean="0">
                <a:latin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</a:rPr>
              <a:t>Cognitive-Behavioral Model of Change</a:t>
            </a:r>
            <a:r>
              <a:rPr lang="en-US" dirty="0" smtClean="0">
                <a:latin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/>
          </a:bodyPr>
          <a:lstStyle/>
          <a:p>
            <a:pPr lvl="3">
              <a:lnSpc>
                <a:spcPct val="80000"/>
              </a:lnSpc>
              <a:defRPr/>
            </a:pPr>
            <a:r>
              <a:rPr lang="en-US" b="1" u="sng" dirty="0" smtClean="0">
                <a:latin typeface="Times New Roman" pitchFamily="18" charset="0"/>
              </a:rPr>
              <a:t>Primary Concept: </a:t>
            </a:r>
            <a:r>
              <a:rPr lang="en-US" dirty="0" smtClean="0">
                <a:latin typeface="Times New Roman" pitchFamily="18" charset="0"/>
              </a:rPr>
              <a:t>Cognitions </a:t>
            </a:r>
            <a:r>
              <a:rPr lang="en-US" dirty="0">
                <a:latin typeface="Times New Roman" pitchFamily="18" charset="0"/>
              </a:rPr>
              <a:t>are major determinants of emotions and behaviors.</a:t>
            </a:r>
          </a:p>
          <a:p>
            <a:pPr lvl="3">
              <a:lnSpc>
                <a:spcPct val="80000"/>
              </a:lnSpc>
              <a:defRPr/>
            </a:pPr>
            <a:endParaRPr lang="en-US" dirty="0">
              <a:latin typeface="Times New Roman" pitchFamily="18" charset="0"/>
            </a:endParaRPr>
          </a:p>
          <a:p>
            <a:pPr lvl="4">
              <a:lnSpc>
                <a:spcPct val="80000"/>
              </a:lnSpc>
              <a:defRPr/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</a:rPr>
              <a:t>Cognition/Thought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</a:rPr>
              <a:t>“What if I ask him/her to go out on a date and he/she says no?”</a:t>
            </a:r>
          </a:p>
          <a:p>
            <a:pPr marL="1828800" lvl="4" indent="0">
              <a:lnSpc>
                <a:spcPct val="80000"/>
              </a:lnSpc>
              <a:buNone/>
              <a:defRPr/>
            </a:pPr>
            <a:endParaRPr lang="en-US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1828800" lvl="4" indent="0">
              <a:lnSpc>
                <a:spcPct val="80000"/>
              </a:lnSpc>
              <a:buNone/>
              <a:defRPr/>
            </a:pPr>
            <a:endParaRPr lang="en-US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lvl="4">
              <a:lnSpc>
                <a:spcPct val="80000"/>
              </a:lnSpc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Emotional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state: </a:t>
            </a:r>
            <a:r>
              <a:rPr lang="en-US" dirty="0" smtClean="0">
                <a:latin typeface="Times New Roman" pitchFamily="18" charset="0"/>
              </a:rPr>
              <a:t>Anxious </a:t>
            </a:r>
            <a:endParaRPr lang="en-US" dirty="0">
              <a:latin typeface="Times New Roman" pitchFamily="18" charset="0"/>
            </a:endParaRPr>
          </a:p>
          <a:p>
            <a:pPr marL="1828800" lvl="4" indent="0">
              <a:lnSpc>
                <a:spcPct val="80000"/>
              </a:lnSpc>
              <a:buNone/>
              <a:defRPr/>
            </a:pPr>
            <a:endParaRPr lang="en-US" dirty="0">
              <a:latin typeface="Times New Roman" pitchFamily="18" charset="0"/>
            </a:endParaRPr>
          </a:p>
          <a:p>
            <a:pPr lvl="4">
              <a:lnSpc>
                <a:spcPct val="80000"/>
              </a:lnSpc>
              <a:defRPr/>
            </a:pPr>
            <a:endParaRPr lang="en-US" dirty="0" smtClean="0">
              <a:solidFill>
                <a:srgbClr val="00B050"/>
              </a:solidFill>
              <a:latin typeface="Times New Roman" pitchFamily="18" charset="0"/>
            </a:endParaRPr>
          </a:p>
          <a:p>
            <a:pPr lvl="4">
              <a:lnSpc>
                <a:spcPct val="80000"/>
              </a:lnSpc>
              <a:defRPr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</a:rPr>
              <a:t>Behavior: </a:t>
            </a:r>
            <a:r>
              <a:rPr lang="en-US" dirty="0" smtClean="0">
                <a:latin typeface="Times New Roman" pitchFamily="18" charset="0"/>
              </a:rPr>
              <a:t>Avoid asking the person out on date. </a:t>
            </a:r>
            <a:endParaRPr lang="en-US" dirty="0">
              <a:latin typeface="Times New Roman" pitchFamily="18" charset="0"/>
            </a:endParaRPr>
          </a:p>
          <a:p>
            <a:pPr marL="1371600" lvl="3" indent="0">
              <a:lnSpc>
                <a:spcPct val="80000"/>
              </a:lnSpc>
              <a:buNone/>
              <a:defRPr/>
            </a:pPr>
            <a:endParaRPr lang="en-US" b="1" u="sng" dirty="0" smtClean="0">
              <a:latin typeface="Times New Roman" pitchFamily="18" charset="0"/>
            </a:endParaRPr>
          </a:p>
          <a:p>
            <a:pPr lvl="3">
              <a:lnSpc>
                <a:spcPct val="80000"/>
              </a:lnSpc>
              <a:defRPr/>
            </a:pPr>
            <a:r>
              <a:rPr lang="en-US" b="1" u="sng" dirty="0" smtClean="0">
                <a:latin typeface="Times New Roman" pitchFamily="18" charset="0"/>
              </a:rPr>
              <a:t>Schemas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are thought patterns that are involved in information processing, </a:t>
            </a:r>
            <a:r>
              <a:rPr lang="en-US" dirty="0">
                <a:latin typeface="Times New Roman" pitchFamily="18" charset="0"/>
              </a:rPr>
              <a:t>develop over time and are </a:t>
            </a:r>
            <a:r>
              <a:rPr lang="en-US" dirty="0" smtClean="0">
                <a:latin typeface="Times New Roman" pitchFamily="18" charset="0"/>
              </a:rPr>
              <a:t>likely to be influenced </a:t>
            </a:r>
            <a:r>
              <a:rPr lang="en-US" dirty="0">
                <a:latin typeface="Times New Roman" pitchFamily="18" charset="0"/>
              </a:rPr>
              <a:t>by genetics, </a:t>
            </a:r>
            <a:r>
              <a:rPr lang="en-US" dirty="0" smtClean="0">
                <a:latin typeface="Times New Roman" pitchFamily="18" charset="0"/>
              </a:rPr>
              <a:t>temperament </a:t>
            </a:r>
            <a:r>
              <a:rPr lang="en-US" dirty="0">
                <a:latin typeface="Times New Roman" pitchFamily="18" charset="0"/>
              </a:rPr>
              <a:t>and environmental experiences</a:t>
            </a:r>
            <a:r>
              <a:rPr lang="en-US" dirty="0" smtClean="0">
                <a:latin typeface="Times New Roman" pitchFamily="18" charset="0"/>
              </a:rPr>
              <a:t>. Schema’s shape </a:t>
            </a:r>
            <a:r>
              <a:rPr lang="en-US" b="1" u="sng" dirty="0" smtClean="0">
                <a:solidFill>
                  <a:srgbClr val="7030A0"/>
                </a:solidFill>
                <a:latin typeface="Times New Roman" pitchFamily="18" charset="0"/>
              </a:rPr>
              <a:t>cognitions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(how we think about things).   </a:t>
            </a:r>
            <a:endParaRPr lang="en-US" dirty="0">
              <a:latin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2743200"/>
            <a:ext cx="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61952" y="36957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6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</a:rPr>
              <a:t>Cognitive-Behavioral </a:t>
            </a:r>
            <a:r>
              <a:rPr lang="en-US" sz="3200" dirty="0">
                <a:latin typeface="Times New Roman" pitchFamily="18" charset="0"/>
              </a:rPr>
              <a:t>Model of Behavior Change</a:t>
            </a:r>
            <a:br>
              <a:rPr lang="en-US" sz="3200" dirty="0">
                <a:latin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lnSpcReduction="10000"/>
          </a:bodyPr>
          <a:lstStyle/>
          <a:p>
            <a:pPr lvl="3">
              <a:defRPr/>
            </a:pPr>
            <a:endParaRPr lang="en-US" dirty="0" smtClean="0">
              <a:latin typeface="Times New Roman" pitchFamily="18" charset="0"/>
            </a:endParaRPr>
          </a:p>
          <a:p>
            <a:pPr lvl="3">
              <a:spcBef>
                <a:spcPts val="0"/>
              </a:spcBef>
              <a:defRPr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</a:rPr>
              <a:t>Question: </a:t>
            </a:r>
            <a:r>
              <a:rPr lang="en-US" dirty="0" smtClean="0">
                <a:latin typeface="Times New Roman" pitchFamily="18" charset="0"/>
              </a:rPr>
              <a:t>What </a:t>
            </a:r>
            <a:r>
              <a:rPr lang="en-US" dirty="0">
                <a:latin typeface="Times New Roman" pitchFamily="18" charset="0"/>
              </a:rPr>
              <a:t>step or link in the chain do you think interventions are </a:t>
            </a:r>
            <a:r>
              <a:rPr lang="en-US" dirty="0" smtClean="0">
                <a:latin typeface="Times New Roman" pitchFamily="18" charset="0"/>
              </a:rPr>
              <a:t>primarily targeted </a:t>
            </a:r>
            <a:r>
              <a:rPr lang="en-US" dirty="0">
                <a:latin typeface="Times New Roman" pitchFamily="18" charset="0"/>
              </a:rPr>
              <a:t>in the Cognitive-Behavioral </a:t>
            </a:r>
            <a:r>
              <a:rPr lang="en-US" dirty="0" smtClean="0">
                <a:latin typeface="Times New Roman" pitchFamily="18" charset="0"/>
              </a:rPr>
              <a:t>Model of change?</a:t>
            </a:r>
          </a:p>
          <a:p>
            <a:pPr lvl="3">
              <a:spcBef>
                <a:spcPts val="0"/>
              </a:spcBef>
              <a:defRPr/>
            </a:pPr>
            <a:endParaRPr lang="en-US" dirty="0">
              <a:latin typeface="Times New Roman" pitchFamily="18" charset="0"/>
            </a:endParaRPr>
          </a:p>
          <a:p>
            <a:pPr lvl="3">
              <a:spcBef>
                <a:spcPts val="0"/>
              </a:spcBef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Answer:</a:t>
            </a:r>
            <a:r>
              <a:rPr lang="en-US" dirty="0" smtClean="0">
                <a:latin typeface="Times New Roman" pitchFamily="18" charset="0"/>
              </a:rPr>
              <a:t> Cognitions/Thoughts</a:t>
            </a:r>
            <a:endParaRPr lang="en-US" dirty="0">
              <a:latin typeface="Times New Roman" pitchFamily="18" charset="0"/>
            </a:endParaRPr>
          </a:p>
          <a:p>
            <a:pPr lvl="3">
              <a:spcBef>
                <a:spcPts val="0"/>
              </a:spcBef>
              <a:defRPr/>
            </a:pPr>
            <a:endParaRPr lang="en-US" dirty="0">
              <a:latin typeface="Times New Roman" pitchFamily="18" charset="0"/>
            </a:endParaRPr>
          </a:p>
          <a:p>
            <a:pPr lvl="3">
              <a:spcBef>
                <a:spcPts val="0"/>
              </a:spcBef>
              <a:defRPr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</a:rPr>
              <a:t>Question:</a:t>
            </a:r>
            <a:r>
              <a:rPr lang="en-US" dirty="0" smtClean="0">
                <a:latin typeface="Times New Roman" pitchFamily="18" charset="0"/>
              </a:rPr>
              <a:t> What </a:t>
            </a:r>
            <a:r>
              <a:rPr lang="en-US" dirty="0">
                <a:latin typeface="Times New Roman" pitchFamily="18" charset="0"/>
              </a:rPr>
              <a:t>would be an example of an </a:t>
            </a:r>
            <a:r>
              <a:rPr lang="en-US" dirty="0" smtClean="0">
                <a:latin typeface="Times New Roman" pitchFamily="18" charset="0"/>
              </a:rPr>
              <a:t>intervention/replacement thought targeting the cognition: “</a:t>
            </a:r>
            <a:r>
              <a:rPr lang="en-US" dirty="0">
                <a:latin typeface="Times New Roman" pitchFamily="18" charset="0"/>
              </a:rPr>
              <a:t>What if I ask him/her to go out on a date and he/she says no</a:t>
            </a:r>
            <a:r>
              <a:rPr lang="en-US" dirty="0" smtClean="0">
                <a:latin typeface="Times New Roman" pitchFamily="18" charset="0"/>
              </a:rPr>
              <a:t>?”</a:t>
            </a:r>
            <a:endParaRPr lang="en-US" dirty="0">
              <a:latin typeface="Times New Roman" pitchFamily="18" charset="0"/>
            </a:endParaRPr>
          </a:p>
          <a:p>
            <a:pPr lvl="3">
              <a:spcBef>
                <a:spcPts val="0"/>
              </a:spcBef>
              <a:defRPr/>
            </a:pPr>
            <a:endParaRPr lang="en-US" dirty="0">
              <a:latin typeface="Times New Roman" pitchFamily="18" charset="0"/>
            </a:endParaRPr>
          </a:p>
          <a:p>
            <a:pPr lvl="3">
              <a:spcBef>
                <a:spcPts val="0"/>
              </a:spcBef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Answer:</a:t>
            </a:r>
            <a:r>
              <a:rPr lang="en-US" dirty="0" smtClean="0">
                <a:latin typeface="Times New Roman" pitchFamily="18" charset="0"/>
              </a:rPr>
              <a:t> “What is the worst thing that can happen if he/she says no?” </a:t>
            </a:r>
          </a:p>
          <a:p>
            <a:pPr marL="1371600" lvl="3" indent="0">
              <a:spcBef>
                <a:spcPts val="0"/>
              </a:spcBef>
              <a:buNone/>
              <a:defRPr/>
            </a:pPr>
            <a:endParaRPr lang="en-US" i="1" dirty="0">
              <a:latin typeface="Times New Roman" pitchFamily="18" charset="0"/>
            </a:endParaRPr>
          </a:p>
          <a:p>
            <a:pPr lvl="4">
              <a:spcBef>
                <a:spcPts val="0"/>
              </a:spcBef>
              <a:defRPr/>
            </a:pPr>
            <a:r>
              <a:rPr lang="en-US" dirty="0" smtClean="0">
                <a:latin typeface="Times New Roman" pitchFamily="18" charset="0"/>
              </a:rPr>
              <a:t>Modifying the cognition as described above is likely to decrease anxiety and increase the likelihood that the individual will ask the person out on a date.  </a:t>
            </a:r>
            <a:endParaRPr lang="en-US" dirty="0">
              <a:latin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6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Cognitive-Behavioral Model of Change to Enhance Self-Reporting of Concussion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1: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Identify cognitions that impede concussion reporting such as: </a:t>
            </a:r>
          </a:p>
          <a:p>
            <a:pPr lvl="1">
              <a:spcBef>
                <a:spcPts val="0"/>
              </a:spcBef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“If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report my concussion, I will let my team down because I will not be allowed to play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>
              <a:spcBef>
                <a:spcPts val="0"/>
              </a:spcBef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2: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 or modify the cognition identified in Step 1 with one that will facilitate reporting such as:</a:t>
            </a:r>
          </a:p>
          <a:p>
            <a:pPr>
              <a:spcBef>
                <a:spcPts val="0"/>
              </a:spcBef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“If I report my concussion, not only will I be protecting my brain, but I will most likely be able to return to play when I am 100%, which will be more helpful to my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team.”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3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90954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1: Enhancing Self-Reporting of Concussion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activity, each person will generate cognitions that might impede reporting their concussions.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orange paper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list in the first column a thought you have had in the past or could imagine having that might prevent you from reporting a concussion.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second column, write a replacement cognition that is likely to increase reporting.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as many as you can think of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*See next slide for an example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21" t="20742" r="9158" b="8288"/>
          <a:stretch/>
        </p:blipFill>
        <p:spPr bwMode="auto">
          <a:xfrm>
            <a:off x="289937" y="833176"/>
            <a:ext cx="8564126" cy="519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76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Cognitive-Behavioral Model of Change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Enhance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Suspected Concussion in Teammates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Identify cognitions that impede reporting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teammates such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as: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my responsibility to report my teammate, if they want to play with a concussion, that is their choice.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or modify the cognition identified in Step 1 with one that will facilitate reporting such as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my responsibility as a teammate to look after the safety of everyone on my team by reporting suspected concussions and other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concerns to the trainer.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398"/>
            <a:ext cx="83820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2: Enhancing Reporting of Teammates with Suspected Concussion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activity each person will generate cognitions that might impede reporting teammates who you suspect has a concussion.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 paper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your folder, list in the first column a thought that might prevent you from reporting a suspected concussion in a </a:t>
            </a:r>
            <a:r>
              <a:rPr lang="en-U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teammate.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second column, write a replacement cognition that is likely to increase reporting.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Fill in as many as you can think of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*See next slide for example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6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22528" r="9263" b="7749"/>
          <a:stretch/>
        </p:blipFill>
        <p:spPr bwMode="auto">
          <a:xfrm>
            <a:off x="397277" y="878812"/>
            <a:ext cx="8349447" cy="510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96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628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Module 2: Enhancing Concussion Reporting</vt:lpstr>
      <vt:lpstr> Cognitive-Behavioral Model of Change </vt:lpstr>
      <vt:lpstr> Cognitive-Behavioral Model of Behavior Change </vt:lpstr>
      <vt:lpstr>Using the Cognitive-Behavioral Model of Change to Enhance Self-Reporting of Concussion </vt:lpstr>
      <vt:lpstr>Activity 1: Enhancing Self-Reporting of Concussion</vt:lpstr>
      <vt:lpstr>PowerPoint Presentation</vt:lpstr>
      <vt:lpstr>Using the Cognitive-Behavioral Model of Change to Enhance Reporting of Suspected Concussion in Teammates </vt:lpstr>
      <vt:lpstr>Activity 2: Enhancing Reporting of Teammates with Suspected Concussion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William Ernst</cp:lastModifiedBy>
  <cp:revision>32</cp:revision>
  <cp:lastPrinted>2016-03-29T17:01:24Z</cp:lastPrinted>
  <dcterms:created xsi:type="dcterms:W3CDTF">2016-01-29T20:42:44Z</dcterms:created>
  <dcterms:modified xsi:type="dcterms:W3CDTF">2019-10-03T21:02:34Z</dcterms:modified>
</cp:coreProperties>
</file>