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59" r:id="rId4"/>
    <p:sldId id="283" r:id="rId5"/>
    <p:sldId id="289" r:id="rId6"/>
    <p:sldId id="287" r:id="rId7"/>
    <p:sldId id="286" r:id="rId8"/>
    <p:sldId id="288" r:id="rId9"/>
    <p:sldId id="290" r:id="rId10"/>
    <p:sldId id="260" r:id="rId11"/>
    <p:sldId id="268" r:id="rId12"/>
    <p:sldId id="261" r:id="rId13"/>
    <p:sldId id="267" r:id="rId14"/>
    <p:sldId id="262" r:id="rId15"/>
    <p:sldId id="265" r:id="rId16"/>
    <p:sldId id="272" r:id="rId17"/>
    <p:sldId id="284" r:id="rId18"/>
    <p:sldId id="274" r:id="rId19"/>
    <p:sldId id="269" r:id="rId20"/>
    <p:sldId id="276" r:id="rId21"/>
    <p:sldId id="275" r:id="rId22"/>
    <p:sldId id="264" r:id="rId23"/>
    <p:sldId id="266" r:id="rId24"/>
    <p:sldId id="285" r:id="rId2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Ernst" initials="WE" lastIdx="10" clrIdx="0"/>
  <p:cmAuthor id="1" name="Meredith Kneavel" initials="MK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9BE4C-FB1A-4D81-821A-18080F3C666F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8162-1CC1-4A1C-AD75-B567A2FA9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4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8162-1CC1-4A1C-AD75-B567A2FA96B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6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8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1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5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8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7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7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8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3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7787-55F9-45BC-86C1-F9CC7FBE58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5D09-4BEC-474D-B45D-2839F4CDF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fs.ncaa.org/Docs/health_safety/ConFactSheets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6HB8HSlC-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Reinforcing and Enhancing    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Concussion Knowledge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321" y="1676400"/>
            <a:ext cx="8763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by: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William Ernst, Psy.D.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of Psychology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Director, Center for Concussion Education and Research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Chestnut Hill College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Brendan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Connell, M.S, LAT,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Athletic Trainer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Chestnut Hill College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Meredith Kneavel, Ph.D.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Psychology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Research and Assessment, Center for Concussion Education and Research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Chestnut Hill College</a:t>
            </a:r>
          </a:p>
          <a:p>
            <a:pPr algn="ct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5626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Symptoms</a:t>
            </a: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Attention/Concentration Problems (e.g. difficulty remaining focused; easily distracted)</a:t>
            </a:r>
          </a:p>
          <a:p>
            <a:pPr marL="1828800" lvl="4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difficulties (e.g. forgetting day of week, current location, game-related information including score and plays as well as learning new information)</a:t>
            </a: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Slowed reaction time (e.g. trouble responding to questions quickly and keeping up with conversations)</a:t>
            </a:r>
          </a:p>
          <a:p>
            <a:pPr marL="1828800" lvl="4" indent="0">
              <a:buNone/>
            </a:pPr>
            <a:endParaRPr lang="en-US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en-US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Concussion (continued)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Symptoms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en-US" sz="3200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 (e.g. poor problem solving that is a decline from pre-concussion status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4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longer to figure things out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with planning and organization, which is a decline from pre-concussion status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4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</a:t>
            </a:r>
          </a:p>
          <a:p>
            <a:pPr lvl="4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Concussion (continued)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lvl="3"/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and sensory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</a:p>
          <a:p>
            <a:pPr lvl="3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consciousness  </a:t>
            </a: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 problems</a:t>
            </a: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Dizziness</a:t>
            </a: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or blurry vision</a:t>
            </a: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light and noise</a:t>
            </a: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Ringing in ears</a:t>
            </a:r>
          </a:p>
          <a:p>
            <a:pPr lvl="4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Concussion (continued)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3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and sensory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</a:p>
          <a:p>
            <a:pPr lvl="3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difficulty falling asleep, as well as sleeping more or less than usual </a:t>
            </a: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Drowsiness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 (e.g. feeling like you might vomit)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 (e.g. feeling tired often or getting tired more easily when working on the computer, reading or engaging in physical activity.</a:t>
            </a:r>
          </a:p>
          <a:p>
            <a:pPr lvl="4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 groggy or like your mind is in a fog.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Symptoms in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less likely to be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concussion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various groups according to research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(e.g., Cournoyer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Tripp, 2014; Kelley, Ernst, Kneavel &amp; Manfredi, 2015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These are the lesser known symptoms.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5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Concussion (continued)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pPr lvl="3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and Behavioral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</a:p>
          <a:p>
            <a:pPr marL="1371600" lvl="3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Irritability 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Anxiety/nervousness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especially more than is typical 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 depressed or sad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emotional 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personality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Symptoms presented were adapted from the NCAA and CDC Concussion: A fact sheet for Student-Athletes and the National Athletic Trainers’ Association Position Statement: Management of Sport Concussion. The symptoms reported do not represent an exhaustive list. </a:t>
            </a:r>
          </a:p>
          <a:p>
            <a:pPr marL="1828800" lvl="4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Research conducted by Kroshus &amp; Baugh (2015) found that student-athletes would like symptoms of concussion covered in concussion education programs. </a:t>
            </a:r>
          </a:p>
          <a:p>
            <a:pPr marL="1828800" lvl="4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indicates less well recognized symptoms</a:t>
            </a:r>
          </a:p>
          <a:p>
            <a:pPr marL="1828800" lvl="4" indent="0">
              <a:buNone/>
            </a:pPr>
            <a:endParaRPr lang="en-US" sz="1600" dirty="0" smtClean="0"/>
          </a:p>
          <a:p>
            <a:pPr marL="1828800" lvl="4" indent="0">
              <a:buNone/>
            </a:pPr>
            <a:endParaRPr lang="en-US" sz="1600" dirty="0" smtClean="0"/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from Concussion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is associated with the changes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brain associated with concussion returning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and may take days or weeks for most people. The following are likely to help the recovery process.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 and Limit Activity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exertion, including exercise, can worsen concussion symptoms or cause them to reappear. </a:t>
            </a:r>
          </a:p>
          <a:p>
            <a:pPr lvl="4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that require considerable mental activity including texting, studying, working on the computer, videogames and anything else that requires a lot of concentration can also worsen symptoms or cause them to reappear (Broglio et al., 2014).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from Concussion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25000" lnSpcReduction="20000"/>
          </a:bodyPr>
          <a:lstStyle/>
          <a:p>
            <a:pPr lvl="3"/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8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alcohol</a:t>
            </a:r>
          </a:p>
          <a:p>
            <a:pPr lvl="3"/>
            <a:endParaRPr lang="en-US" sz="8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 can slow the brain’s recovery process from concussion.</a:t>
            </a:r>
            <a:endParaRPr lang="en-US" sz="8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 can impair your judgement, motor skills, and balance, which can increase your risk for additional injury including brain injury. </a:t>
            </a:r>
          </a:p>
          <a:p>
            <a:pPr lvl="1"/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Driving</a:t>
            </a:r>
          </a:p>
          <a:p>
            <a:pPr lvl="3"/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while experiencing symptoms of concussion including confusion, dizziness, poor attention is dangerous to yourself and others.  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indent="0">
              <a:buNone/>
            </a:pP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4" indent="0">
              <a:buNone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for recovering from concussion were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the NCAA and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CDC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Concussion: A fact sheet for Student-Athletes and the National Athletic Trainers’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Association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Statement: Management of Sport Concussion. The symptoms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reported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represent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exhaustive list.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 Return to Play Protocol (RTP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replace this example RTP with th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one used at your institution</a:t>
            </a:r>
            <a:endParaRPr lang="en-US" sz="2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>
            <a:normAutofit fontScale="55000" lnSpcReduction="20000"/>
          </a:bodyPr>
          <a:lstStyle/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RTP is required and the main purpose is for your safety. </a:t>
            </a:r>
            <a:endParaRPr 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for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Student-Athletes at baseline and post-concussion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Sideline Evaluation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SCAT3 (Sideline concussion testing)</a:t>
            </a:r>
          </a:p>
          <a:p>
            <a:pPr lvl="2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certified athletic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trainer</a:t>
            </a:r>
          </a:p>
          <a:p>
            <a:pPr lvl="2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during practices or competitions</a:t>
            </a:r>
          </a:p>
          <a:p>
            <a:pPr lvl="3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Injury</a:t>
            </a:r>
          </a:p>
          <a:p>
            <a:pPr lvl="3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lvl="3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 &amp; coordination </a:t>
            </a:r>
          </a:p>
          <a:p>
            <a:pPr lvl="3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function</a:t>
            </a:r>
          </a:p>
          <a:p>
            <a:pPr lvl="3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with Exertion</a:t>
            </a:r>
          </a:p>
        </p:txBody>
      </p:sp>
    </p:spTree>
    <p:extLst>
      <p:ext uri="{BB962C8B-B14F-4D97-AF65-F5344CB8AC3E}">
        <p14:creationId xmlns:p14="http://schemas.microsoft.com/office/powerpoint/2010/main" val="16535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 Return to Play Protocol (RTP)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continued)   Stepwise Return to Play Process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1: Complete Rest. Once asymptomatic of concussive symptoms, proceed to next stage.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2: 30-40% of max exertion.  Done in a quiet area, limited head movement.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Light aerobic work or treadmill walking. 10-15 minutes.</a:t>
            </a:r>
          </a:p>
          <a:p>
            <a:pPr marL="457200" lvl="1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3: 60-80% maximal exertion. 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Aerobic activity. 25-30 minutes.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training. Functional squat, pushups,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Bosu ball balance and catch, bird dips, skaters,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4:80% max exertion non-contact.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 specific training.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 jumps, burpees, double and single leg bounding.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5: Full exertion with contact.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Aggressive  strength and conditioning. 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and game intensity speed.  </a:t>
            </a:r>
          </a:p>
        </p:txBody>
      </p:sp>
    </p:spTree>
    <p:extLst>
      <p:ext uri="{BB962C8B-B14F-4D97-AF65-F5344CB8AC3E}">
        <p14:creationId xmlns:p14="http://schemas.microsoft.com/office/powerpoint/2010/main" val="32551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the Concussion Return to Play Protocol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whether the student-athlete has recovered from her/his concussion (e.g. no longer has symptoms and feels back to normal) to determine whether she/he is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return to play.</a:t>
            </a:r>
          </a:p>
          <a:p>
            <a:pPr lvl="3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Returning to play while still experiencing symptoms is likely to delay the typical recovery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period.</a:t>
            </a:r>
          </a:p>
          <a:p>
            <a:pPr marL="1371600" lvl="3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Can affect attention and memory and thus academic functioning, especially if a concussion is not managed properly.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 are much more likely to have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concussion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return to play before your symptoms resolve. </a:t>
            </a:r>
          </a:p>
          <a:p>
            <a:pPr marL="1371600" lvl="3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Overview: </a:t>
            </a:r>
          </a:p>
          <a:p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going on in your brain during a concussion</a:t>
            </a:r>
          </a:p>
          <a:p>
            <a:pPr lvl="1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concussion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from concussion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Play Protocol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the Return to Play Protocol</a:t>
            </a: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 prevention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77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the Concussion Return to Play Protocol at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>
            <a:normAutofit/>
          </a:bodyPr>
          <a:lstStyle/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for sustaining another concussion in the future.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Student-athletes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sustain multiple concussions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likely to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to  recover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each successive concussion 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at an increased risk of experiencing persistent, long-term consequences like those discussed previously.  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rare cases, second impact syndrome can occur, which results when a second concussion is sustained while the student-athlete is still symptomatic.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changes in neurological functioning that may occur can result in brain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swelling, which may result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5" indent="0">
              <a:buNone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the Concussion Return to Play Protocol at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continued)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lvl="4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summary,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the Concussion Return to Play Protocol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concussion is safely managed in order to:</a:t>
            </a:r>
          </a:p>
          <a:p>
            <a:pPr marL="1828800" lvl="4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dangerous medical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  <a:p>
            <a:pPr marL="2286000" lvl="5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medical complications that can negatively impact your health and wellbeing (e.g. chronic headaches) </a:t>
            </a:r>
          </a:p>
          <a:p>
            <a:pPr lvl="5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persisting cognitive impairments (memory &amp; attention) that can impact daily activities and academic functioning.  </a:t>
            </a:r>
          </a:p>
          <a:p>
            <a:pPr lvl="5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you back to the field of play when you are safe to do so and when you are ready to perform your best.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 Prevention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initiate contact with head or helmet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hard but safe. Avoid playing recklessly. Try to avoid head to head, elbow to head or stick to head contact. </a:t>
            </a: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and perfect appropriate skills of the sport. </a:t>
            </a: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Concussion: A Fact Sheet for Student-Athletes by the NCAA and CDC.</a:t>
            </a: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47500" lnSpcReduction="20000"/>
          </a:bodyPr>
          <a:lstStyle/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Bigler, E. D. (2008). Neuropsychology and clinical neuroscience of persistent post-concussive    	syndrome. </a:t>
            </a:r>
            <a:r>
              <a:rPr lang="en-US" i="1" dirty="0">
                <a:latin typeface="Times New Roman"/>
                <a:cs typeface="Times New Roman"/>
              </a:rPr>
              <a:t>Journal of the International Neuropsychological Society</a:t>
            </a:r>
            <a:r>
              <a:rPr lang="en-US" dirty="0">
                <a:latin typeface="Times New Roman"/>
                <a:cs typeface="Times New Roman"/>
              </a:rPr>
              <a:t>, </a:t>
            </a:r>
            <a:r>
              <a:rPr lang="en-US" i="1" dirty="0">
                <a:latin typeface="Times New Roman"/>
                <a:cs typeface="Times New Roman"/>
              </a:rPr>
              <a:t>14</a:t>
            </a:r>
            <a:r>
              <a:rPr lang="en-US" dirty="0">
                <a:latin typeface="Times New Roman"/>
                <a:cs typeface="Times New Roman"/>
              </a:rPr>
              <a:t>(01), 1-22.</a:t>
            </a: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Broglio, S. P., Cantu, R. C., Gioia, G. A., Guskiewicz, K. M., Kutcher, J., Palm, M., &amp; McLeod, T. C. V. 	(2014). National Athletic Trainers' Association position statement: Management of sport 	concussion. </a:t>
            </a:r>
            <a:r>
              <a:rPr lang="en-US" i="1" dirty="0">
                <a:latin typeface="Times New Roman"/>
                <a:cs typeface="Times New Roman"/>
              </a:rPr>
              <a:t>Journal of athletic training</a:t>
            </a:r>
            <a:r>
              <a:rPr lang="en-US" dirty="0">
                <a:latin typeface="Times New Roman"/>
                <a:cs typeface="Times New Roman"/>
              </a:rPr>
              <a:t>, </a:t>
            </a:r>
            <a:r>
              <a:rPr lang="en-US" i="1" dirty="0">
                <a:latin typeface="Times New Roman"/>
                <a:cs typeface="Times New Roman"/>
              </a:rPr>
              <a:t>49</a:t>
            </a:r>
            <a:r>
              <a:rPr lang="en-US" dirty="0">
                <a:latin typeface="Times New Roman"/>
                <a:cs typeface="Times New Roman"/>
              </a:rPr>
              <a:t>(2), 245.</a:t>
            </a:r>
          </a:p>
          <a:p>
            <a:pPr marL="0" indent="-45720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Cournoyer, J., &amp; Tripp, B. L. (2014). Concussion knowledge in high school football players. </a:t>
            </a:r>
            <a:r>
              <a:rPr lang="en-US" i="1" dirty="0">
                <a:latin typeface="Times New Roman"/>
                <a:cs typeface="Times New Roman"/>
              </a:rPr>
              <a:t>Journal of 	Athletic Training</a:t>
            </a:r>
            <a:r>
              <a:rPr lang="en-US" dirty="0">
                <a:latin typeface="Times New Roman"/>
                <a:cs typeface="Times New Roman"/>
              </a:rPr>
              <a:t>, </a:t>
            </a:r>
            <a:r>
              <a:rPr lang="en-US" i="1" dirty="0">
                <a:latin typeface="Times New Roman"/>
                <a:cs typeface="Times New Roman"/>
              </a:rPr>
              <a:t>49</a:t>
            </a:r>
            <a:r>
              <a:rPr lang="en-US" dirty="0">
                <a:latin typeface="Times New Roman"/>
                <a:cs typeface="Times New Roman"/>
              </a:rPr>
              <a:t>(5), 654-658.</a:t>
            </a: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Guskiewicz, K. M., Bruce, S. L., Cantu, R. C., Ferrara, M. S., Kelly, J. P., McCrea, M., ... &amp; McLeod, T. 	C. V. (2004). National Athletic Trainers' Association position statement: Management of </a:t>
            </a:r>
            <a:r>
              <a:rPr lang="en-US" dirty="0" smtClean="0">
                <a:latin typeface="Times New Roman"/>
                <a:cs typeface="Times New Roman"/>
              </a:rPr>
              <a:t>	sport-related </a:t>
            </a:r>
            <a:r>
              <a:rPr lang="en-US" dirty="0">
                <a:latin typeface="Times New Roman"/>
                <a:cs typeface="Times New Roman"/>
              </a:rPr>
              <a:t>concussion. </a:t>
            </a:r>
            <a:r>
              <a:rPr lang="en-US" i="1" dirty="0">
                <a:latin typeface="Times New Roman"/>
                <a:cs typeface="Times New Roman"/>
              </a:rPr>
              <a:t>Journal of Athletic Training</a:t>
            </a:r>
            <a:r>
              <a:rPr lang="en-US" dirty="0">
                <a:latin typeface="Times New Roman"/>
                <a:cs typeface="Times New Roman"/>
              </a:rPr>
              <a:t>, </a:t>
            </a:r>
            <a:r>
              <a:rPr lang="en-US" i="1" dirty="0">
                <a:latin typeface="Times New Roman"/>
                <a:cs typeface="Times New Roman"/>
              </a:rPr>
              <a:t>39</a:t>
            </a:r>
            <a:r>
              <a:rPr lang="en-US" dirty="0">
                <a:latin typeface="Times New Roman"/>
                <a:cs typeface="Times New Roman"/>
              </a:rPr>
              <a:t>(3), 280.</a:t>
            </a: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Kelley S.M., Ernst, W. J, Kneavel, M. &amp; Manfredi, R. (2015). Youth Football Coaches’ Understanding of 	Concussion Identification and Management. (Unpublished doctoral dissertation). </a:t>
            </a: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Khurana, V. G., &amp; Kaye, A. H. (2012). An overview of concussion in sport. </a:t>
            </a:r>
            <a:r>
              <a:rPr lang="en-US" i="1" dirty="0">
                <a:latin typeface="Times New Roman"/>
                <a:cs typeface="Times New Roman"/>
              </a:rPr>
              <a:t>Journal of Clinical 	Neuroscience</a:t>
            </a:r>
            <a:r>
              <a:rPr lang="en-US" dirty="0">
                <a:latin typeface="Times New Roman"/>
                <a:cs typeface="Times New Roman"/>
              </a:rPr>
              <a:t>, </a:t>
            </a:r>
            <a:r>
              <a:rPr lang="en-US" i="1" dirty="0">
                <a:latin typeface="Times New Roman"/>
                <a:cs typeface="Times New Roman"/>
              </a:rPr>
              <a:t>19</a:t>
            </a:r>
            <a:r>
              <a:rPr lang="en-US" dirty="0">
                <a:latin typeface="Times New Roman"/>
                <a:cs typeface="Times New Roman"/>
              </a:rPr>
              <a:t>(1), 1-11.</a:t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  <a:p>
            <a:pPr marL="0" indent="-457200">
              <a:buNone/>
            </a:pPr>
            <a:r>
              <a:rPr lang="en-US" dirty="0">
                <a:latin typeface="Times New Roman"/>
                <a:cs typeface="Times New Roman"/>
              </a:rPr>
              <a:t>Kroshus, E., &amp; Baugh, C. M. (2015). Concussion Education in US Collegiate Sport: What is happening 	and what do athletes want?. </a:t>
            </a:r>
            <a:r>
              <a:rPr lang="en-US" i="1" dirty="0">
                <a:latin typeface="Times New Roman"/>
                <a:cs typeface="Times New Roman"/>
              </a:rPr>
              <a:t>Health Education &amp; Behavior</a:t>
            </a:r>
            <a:r>
              <a:rPr lang="en-US" dirty="0">
                <a:latin typeface="Times New Roman"/>
                <a:cs typeface="Times New Roman"/>
              </a:rPr>
              <a:t>, doi: 1090198115599380.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98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(continued)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7200">
              <a:buNone/>
            </a:pPr>
            <a:r>
              <a:rPr lang="en-US" sz="1600" dirty="0">
                <a:latin typeface="Times New Roman"/>
                <a:cs typeface="Times New Roman"/>
              </a:rPr>
              <a:t>Lezak, H</a:t>
            </a:r>
            <a:r>
              <a:rPr lang="en-US" sz="1600" dirty="0" smtClean="0">
                <a:latin typeface="Times New Roman"/>
                <a:cs typeface="Times New Roman"/>
              </a:rPr>
              <a:t>owieson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cs typeface="Times New Roman"/>
              </a:rPr>
              <a:t>Bigler</a:t>
            </a:r>
            <a:r>
              <a:rPr lang="en-US" sz="1600" dirty="0">
                <a:latin typeface="Times New Roman"/>
                <a:cs typeface="Times New Roman"/>
              </a:rPr>
              <a:t>, &amp; </a:t>
            </a:r>
            <a:r>
              <a:rPr lang="en-US" sz="1600" dirty="0" smtClean="0">
                <a:latin typeface="Times New Roman"/>
                <a:cs typeface="Times New Roman"/>
              </a:rPr>
              <a:t>Tranel</a:t>
            </a:r>
            <a:r>
              <a:rPr lang="en-US" sz="1600" dirty="0">
                <a:latin typeface="Times New Roman"/>
                <a:cs typeface="Times New Roman"/>
              </a:rPr>
              <a:t>, 2012 Lezak, M. D., Howieson, D. B., &amp; Bigler, E. </a:t>
            </a:r>
            <a:r>
              <a:rPr lang="en-US" sz="1600" dirty="0" smtClean="0">
                <a:latin typeface="Times New Roman"/>
                <a:cs typeface="Times New Roman"/>
              </a:rPr>
              <a:t>D</a:t>
            </a:r>
            <a:r>
              <a:rPr lang="en-US" sz="1600" dirty="0">
                <a:latin typeface="Times New Roman"/>
                <a:cs typeface="Times New Roman"/>
              </a:rPr>
              <a:t>., Tranel, D. (2012). </a:t>
            </a:r>
            <a:r>
              <a:rPr lang="en-US" sz="1600" i="1" dirty="0">
                <a:latin typeface="Times New Roman"/>
                <a:cs typeface="Times New Roman"/>
              </a:rPr>
              <a:t>Neuropsychological Assessment</a:t>
            </a:r>
            <a:r>
              <a:rPr lang="en-US" sz="1600" dirty="0">
                <a:latin typeface="Times New Roman"/>
                <a:cs typeface="Times New Roman"/>
              </a:rPr>
              <a:t> (5</a:t>
            </a:r>
            <a:r>
              <a:rPr lang="en-US" sz="1600" baseline="30000" dirty="0">
                <a:latin typeface="Times New Roman"/>
                <a:cs typeface="Times New Roman"/>
              </a:rPr>
              <a:t>th</a:t>
            </a:r>
            <a:r>
              <a:rPr lang="en-US" sz="1600" dirty="0">
                <a:latin typeface="Times New Roman"/>
                <a:cs typeface="Times New Roman"/>
              </a:rPr>
              <a:t> ed.). New York: </a:t>
            </a:r>
            <a:r>
              <a:rPr lang="en-US" sz="1600" dirty="0" smtClean="0">
                <a:latin typeface="Times New Roman"/>
                <a:cs typeface="Times New Roman"/>
              </a:rPr>
              <a:t>Oxford </a:t>
            </a:r>
            <a:r>
              <a:rPr lang="en-US" sz="1600" dirty="0">
                <a:latin typeface="Times New Roman"/>
                <a:cs typeface="Times New Roman"/>
              </a:rPr>
              <a:t>University Press.</a:t>
            </a:r>
            <a:r>
              <a:rPr lang="en-US" sz="1600" i="1" dirty="0">
                <a:latin typeface="Times New Roman"/>
                <a:cs typeface="Times New Roman"/>
              </a:rPr>
              <a:t> </a:t>
            </a:r>
            <a:endParaRPr lang="en-US" sz="1600" dirty="0">
              <a:latin typeface="Times New Roman"/>
              <a:cs typeface="Times New Roman"/>
            </a:endParaRPr>
          </a:p>
          <a:p>
            <a:pPr marL="0" indent="-457200">
              <a:buNone/>
            </a:pPr>
            <a:r>
              <a:rPr lang="en-US" sz="1600" dirty="0">
                <a:latin typeface="Times New Roman"/>
                <a:cs typeface="Times New Roman"/>
              </a:rPr>
              <a:t> </a:t>
            </a:r>
          </a:p>
          <a:p>
            <a:pPr marL="0" indent="-457200">
              <a:buNone/>
            </a:pPr>
            <a:r>
              <a:rPr lang="en-US" sz="1600" dirty="0">
                <a:latin typeface="Times New Roman"/>
                <a:cs typeface="Times New Roman"/>
              </a:rPr>
              <a:t>Lucas, J. A., &amp; Addeo, R. (2006). Traumatic brain injury and post-concussion 	syndrome. </a:t>
            </a:r>
            <a:r>
              <a:rPr lang="en-US" sz="1600" i="1" dirty="0">
                <a:latin typeface="Times New Roman"/>
                <a:cs typeface="Times New Roman"/>
              </a:rPr>
              <a:t>Clinical Neuropsychology, 2,</a:t>
            </a:r>
            <a:r>
              <a:rPr lang="en-US" sz="1600" dirty="0">
                <a:latin typeface="Times New Roman"/>
                <a:cs typeface="Times New Roman"/>
              </a:rPr>
              <a:t> 351-380. </a:t>
            </a:r>
          </a:p>
          <a:p>
            <a:pPr marL="0" indent="-457200">
              <a:buNone/>
            </a:pPr>
            <a:r>
              <a:rPr lang="en-US" sz="1600" dirty="0">
                <a:latin typeface="Times New Roman"/>
                <a:cs typeface="Times New Roman"/>
              </a:rPr>
              <a:t> </a:t>
            </a:r>
          </a:p>
          <a:p>
            <a:pPr marL="0" indent="-457200">
              <a:buNone/>
            </a:pPr>
            <a:r>
              <a:rPr lang="en-US" sz="1600" dirty="0">
                <a:latin typeface="Times New Roman"/>
                <a:cs typeface="Times New Roman"/>
              </a:rPr>
              <a:t>National Collegiate Athletic Association &amp; Center for Disease Control (2013). </a:t>
            </a:r>
            <a:r>
              <a:rPr lang="en-US" sz="1600" dirty="0" smtClean="0">
                <a:latin typeface="Times New Roman"/>
                <a:cs typeface="Times New Roman"/>
              </a:rPr>
              <a:t>Concussion</a:t>
            </a:r>
            <a:r>
              <a:rPr lang="en-US" sz="1600" dirty="0">
                <a:latin typeface="Times New Roman"/>
                <a:cs typeface="Times New Roman"/>
              </a:rPr>
              <a:t>: A fact sheet for student-athletes. Retrieved from </a:t>
            </a:r>
            <a:r>
              <a:rPr lang="en-US" sz="1600" u="sng" dirty="0" smtClean="0">
                <a:latin typeface="Times New Roman"/>
                <a:cs typeface="Times New Roman"/>
                <a:hlinkClick r:id="rId2"/>
              </a:rPr>
              <a:t>http</a:t>
            </a:r>
            <a:r>
              <a:rPr lang="en-US" sz="1600" u="sng" dirty="0">
                <a:latin typeface="Times New Roman"/>
                <a:cs typeface="Times New Roman"/>
                <a:hlinkClick r:id="rId2"/>
              </a:rPr>
              <a:t>://fs.ncaa.org/Docs/health_safety/ConFactSheetsa.pdf</a:t>
            </a:r>
            <a:r>
              <a:rPr lang="en-US" sz="1600" dirty="0">
                <a:latin typeface="Times New Roman"/>
                <a:cs typeface="Times New Roman"/>
              </a:rPr>
              <a:t>  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0" indent="-457200">
              <a:buNone/>
            </a:pPr>
            <a:endParaRPr lang="en-US" sz="1600" dirty="0">
              <a:latin typeface="Times New Roman"/>
              <a:cs typeface="Times New Roman"/>
            </a:endParaRPr>
          </a:p>
          <a:p>
            <a:pPr marL="0" indent="-457200">
              <a:buNone/>
            </a:pPr>
            <a:r>
              <a:rPr lang="en-US" sz="1600" dirty="0">
                <a:latin typeface="Times New Roman"/>
                <a:cs typeface="Times New Roman"/>
              </a:rPr>
              <a:t>Ropper, A.H. &amp; Gorson, K.C. (2007). Clinical practice. Concussion. New England Journal of Medicine, 356, 166–172. </a:t>
            </a:r>
          </a:p>
          <a:p>
            <a:pPr marL="0" indent="-457200">
              <a:buNone/>
            </a:pPr>
            <a:r>
              <a:rPr lang="en-US" sz="1600" dirty="0">
                <a:latin typeface="Times New Roman"/>
                <a:cs typeface="Times New Roman"/>
              </a:rPr>
              <a:t> 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0" indent="-457200">
              <a:buNone/>
            </a:pPr>
            <a:r>
              <a:rPr lang="en-US" sz="1600" dirty="0" smtClean="0">
                <a:latin typeface="Times New Roman"/>
                <a:cs typeface="Times New Roman"/>
              </a:rPr>
              <a:t>Viano</a:t>
            </a:r>
            <a:r>
              <a:rPr lang="en-US" sz="1600" dirty="0">
                <a:latin typeface="Times New Roman"/>
                <a:cs typeface="Times New Roman"/>
              </a:rPr>
              <a:t>, D. C., Casson, I. R., Pellman, E. J., Zhang, L., King, A. I., &amp; Yang, K. H. </a:t>
            </a:r>
            <a:r>
              <a:rPr lang="en-US" sz="1600" dirty="0" smtClean="0">
                <a:latin typeface="Times New Roman"/>
                <a:cs typeface="Times New Roman"/>
              </a:rPr>
              <a:t>(</a:t>
            </a:r>
            <a:r>
              <a:rPr lang="en-US" sz="1600" dirty="0">
                <a:latin typeface="Times New Roman"/>
                <a:cs typeface="Times New Roman"/>
              </a:rPr>
              <a:t>2005). Concussion in professional football: Brain responses by finite </a:t>
            </a:r>
            <a:r>
              <a:rPr lang="en-US" sz="1600" dirty="0" smtClean="0">
                <a:latin typeface="Times New Roman"/>
                <a:cs typeface="Times New Roman"/>
              </a:rPr>
              <a:t>element analysis</a:t>
            </a:r>
            <a:r>
              <a:rPr lang="en-US" sz="1600" dirty="0">
                <a:latin typeface="Times New Roman"/>
                <a:cs typeface="Times New Roman"/>
              </a:rPr>
              <a:t>: Part 9. </a:t>
            </a:r>
            <a:r>
              <a:rPr lang="en-US" sz="1600" i="1" dirty="0">
                <a:latin typeface="Times New Roman"/>
                <a:cs typeface="Times New Roman"/>
              </a:rPr>
              <a:t>Neurosurgery</a:t>
            </a:r>
            <a:r>
              <a:rPr lang="en-US" sz="1600" dirty="0">
                <a:latin typeface="Times New Roman"/>
                <a:cs typeface="Times New Roman"/>
              </a:rPr>
              <a:t>, </a:t>
            </a:r>
            <a:r>
              <a:rPr lang="en-US" sz="1600" i="1" dirty="0">
                <a:latin typeface="Times New Roman"/>
                <a:cs typeface="Times New Roman"/>
              </a:rPr>
              <a:t>57</a:t>
            </a:r>
            <a:r>
              <a:rPr lang="en-US" sz="1600" dirty="0">
                <a:latin typeface="Times New Roman"/>
                <a:cs typeface="Times New Roman"/>
              </a:rPr>
              <a:t>(5), 891-916.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concussion on your brain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lvl="3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concussion is a brain injury </a:t>
            </a:r>
          </a:p>
          <a:p>
            <a:pPr lvl="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Concussion results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temporary changes in brain functioning</a:t>
            </a:r>
          </a:p>
          <a:p>
            <a:pPr lvl="4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Concussions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typically detected on brain imaging devices such as CT scans or MRI  (Bigler, 2008; Lezak, Howieson, Bigler &amp; Tranel, 2012; Khurana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Kaye, 2012) </a:t>
            </a:r>
          </a:p>
          <a:p>
            <a:pPr lvl="3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4590610" cy="5865180"/>
          </a:xfrm>
        </p:spPr>
      </p:pic>
      <p:sp>
        <p:nvSpPr>
          <p:cNvPr id="3" name="TextBox 2"/>
          <p:cNvSpPr txBox="1"/>
          <p:nvPr/>
        </p:nvSpPr>
        <p:spPr>
          <a:xfrm>
            <a:off x="10160" y="2057401"/>
            <a:ext cx="2961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part of the brain can be impacted by a brain injury (including concussion) but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midbrain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region is likely to be most susceptible.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 on your brain (continued)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838200" y="6019800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1200" dirty="0" err="1">
                <a:latin typeface="Times New Roman"/>
                <a:cs typeface="Times New Roman"/>
              </a:rPr>
              <a:t>Ropper</a:t>
            </a:r>
            <a:r>
              <a:rPr lang="en-US" sz="1200" dirty="0">
                <a:latin typeface="Times New Roman"/>
                <a:cs typeface="Times New Roman"/>
              </a:rPr>
              <a:t> &amp; </a:t>
            </a:r>
            <a:r>
              <a:rPr lang="en-US" sz="1200" dirty="0" err="1">
                <a:latin typeface="Times New Roman"/>
                <a:cs typeface="Times New Roman"/>
              </a:rPr>
              <a:t>Gorson</a:t>
            </a:r>
            <a:r>
              <a:rPr lang="en-US" sz="1200" dirty="0">
                <a:latin typeface="Times New Roman"/>
                <a:cs typeface="Times New Roman"/>
              </a:rPr>
              <a:t> (2007). 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eproduced with permission from Massachusetts Medical Society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4495800"/>
            <a:ext cx="762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81273" y="279606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 impact area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7086600" y="2743200"/>
            <a:ext cx="1676400" cy="4043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 flipH="1">
            <a:off x="6781800" y="2945368"/>
            <a:ext cx="304800" cy="331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572000" y="2971800"/>
            <a:ext cx="1676400" cy="2286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Brain communicates in 2 ways: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Inside neurons – electrical signals</a:t>
            </a:r>
          </a:p>
          <a:p>
            <a:pPr lvl="1"/>
            <a:r>
              <a:rPr lang="en-US" dirty="0" smtClean="0"/>
              <a:t>Between neurons – chemical messengers known as neurotransmitters 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Concussions can affect both electrical signals and efficiency of chemical messengers</a:t>
            </a:r>
          </a:p>
          <a:p>
            <a:pPr marL="0" indent="0">
              <a:buNone/>
            </a:pPr>
            <a:endParaRPr lang="en-US" u="sng" strike="sngStrike" dirty="0"/>
          </a:p>
          <a:p>
            <a:pPr marL="0" indent="0">
              <a:buNone/>
            </a:pPr>
            <a:endParaRPr lang="en-US" strike="sngStrik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 on your brain (continued)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8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02" y="2266456"/>
            <a:ext cx="4605115" cy="36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2760" y="59346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Viano et al. (2005) published with permission from  Wolters Kluwer Health, Inc.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667000"/>
            <a:ext cx="207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Row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View of the player’s computer modeled brain (front view/behind face view).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267200"/>
            <a:ext cx="207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 Row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View of the player’s computer modeled brain (top down view).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752598"/>
            <a:ext cx="135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Column = baseline/no impact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8760" y="1752598"/>
            <a:ext cx="131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= 15 ms &gt; impact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174243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Column = 25 ms &gt; impact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143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1180" y="533400"/>
            <a:ext cx="7602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model of a professional football player’s brain who sustained a concussion 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kick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return. He experienced a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brief loss of consciousness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dizziness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light and problems sleeping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(From Viano et al. 2005; Bigler, 2008). 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how the brain twists and rotates following impact.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429001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 = Skull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Pink = Ventricles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 = Brain Tissue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= millisecond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229600" cy="381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concussion on your brain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concussion on your brain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NCAA indicating what happens in the brain during and following concussion.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video can be viewed via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 by clicking on the link below or by advancing to the next slide.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6HB8HSlC-k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GrayMatter.mp4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685800"/>
            <a:ext cx="8045450" cy="5105400"/>
          </a:xfrm>
        </p:spPr>
      </p:pic>
    </p:spTree>
    <p:extLst>
      <p:ext uri="{BB962C8B-B14F-4D97-AF65-F5344CB8AC3E}">
        <p14:creationId xmlns:p14="http://schemas.microsoft.com/office/powerpoint/2010/main" val="39646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1090" y="228600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Concussion 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1090" y="1143000"/>
            <a:ext cx="8229600" cy="4857751"/>
          </a:xfrm>
        </p:spPr>
        <p:txBody>
          <a:bodyPr numCol="1">
            <a:normAutofit fontScale="32500" lnSpcReduction="20000"/>
          </a:bodyPr>
          <a:lstStyle/>
          <a:p>
            <a:r>
              <a:rPr lang="en-US" sz="6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and sensory symptoms </a:t>
            </a:r>
          </a:p>
          <a:p>
            <a:pPr marL="342900" lvl="1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consciousness  	                Headaches                                       Balance problems         </a:t>
            </a:r>
          </a:p>
          <a:p>
            <a:pPr marL="342900" lvl="1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Dizziness   Double or blurry vision   Sensitivity to light and noise       Ringing in ears </a:t>
            </a:r>
          </a:p>
          <a:p>
            <a:pPr marL="342900" lvl="1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Drowsiness                                        Nausea                                          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Difficulties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                                              Feeling groggy or like your mind is in a fog</a:t>
            </a:r>
          </a:p>
          <a:p>
            <a:pPr lvl="1"/>
            <a:endParaRPr lang="en-US" sz="41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and Behavioral Symptoms </a:t>
            </a:r>
          </a:p>
          <a:p>
            <a:pPr marL="342900" lvl="1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Irritability                                 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Anxiety/nervousness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emotional Feeling depressed or sad                           Change in personality</a:t>
            </a:r>
          </a:p>
          <a:p>
            <a:pPr lvl="1"/>
            <a:endParaRPr lang="en-US" sz="41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4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en-US" sz="6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Symptoms</a:t>
            </a:r>
          </a:p>
          <a:p>
            <a:pPr marL="342900" lvl="1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Attention/Concentration Problems     Memory difficulties                          Slowed reaction time</a:t>
            </a:r>
          </a:p>
          <a:p>
            <a:pPr marL="342900" lvl="1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reasoning                            Taking longer to figure things out</a:t>
            </a:r>
          </a:p>
          <a:p>
            <a:pPr marL="342900" lvl="1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difficulty planning and organizing                    Confusion</a:t>
            </a:r>
          </a:p>
          <a:p>
            <a:pPr lvl="1"/>
            <a:endParaRPr lang="en-US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4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78043" y="6309748"/>
            <a:ext cx="437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indicates less well recognized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6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1632</Words>
  <Application>Microsoft Office PowerPoint</Application>
  <PresentationFormat>On-screen Show (4:3)</PresentationFormat>
  <Paragraphs>323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Module 1: Reinforcing and Enhancing               Concussion Knowledge  </vt:lpstr>
      <vt:lpstr>PowerPoint Presentation</vt:lpstr>
      <vt:lpstr>Effects of concussion on your brain </vt:lpstr>
      <vt:lpstr>Effects of concussion on your brain (continued)</vt:lpstr>
      <vt:lpstr>Effects of concussion on your brain (continued)</vt:lpstr>
      <vt:lpstr>Effects of concussion on your brain (continued)</vt:lpstr>
      <vt:lpstr>Effects of concussion on your brain (continued)</vt:lpstr>
      <vt:lpstr>PowerPoint Presentation</vt:lpstr>
      <vt:lpstr>Concussion Symptoms</vt:lpstr>
      <vt:lpstr>Symptoms of Concussion </vt:lpstr>
      <vt:lpstr>Symptoms of Concussion (continued)</vt:lpstr>
      <vt:lpstr>Symptoms of Concussion (continued)</vt:lpstr>
      <vt:lpstr>Symptoms of Concussion (continued)</vt:lpstr>
      <vt:lpstr>Symptoms of Concussion (continued)</vt:lpstr>
      <vt:lpstr>Recovery from Concussion </vt:lpstr>
      <vt:lpstr>Recovery from Concussion (continued)</vt:lpstr>
      <vt:lpstr>Summary of a Concussion Return to Play Protocol (RTP) Please replace this example RTP with the one used at your institution</vt:lpstr>
      <vt:lpstr>Summary of a Concussion Return to Play Protocol (RTP) (continued)   Stepwise Return to Play Process</vt:lpstr>
      <vt:lpstr> Rationale for the Concussion Return to Play Protocol   </vt:lpstr>
      <vt:lpstr>Rationale for the Concussion Return to Play Protocol at (continued) </vt:lpstr>
      <vt:lpstr>Rationale for the Concussion Return to Play Protocol at (continued) </vt:lpstr>
      <vt:lpstr>Concussion Prevention </vt:lpstr>
      <vt:lpstr>References</vt:lpstr>
      <vt:lpstr>References (continued)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Reinforcing and Enhancing Concussion Knowledge</dc:title>
  <dc:creator>Owner</dc:creator>
  <cp:lastModifiedBy>William Ernst</cp:lastModifiedBy>
  <cp:revision>154</cp:revision>
  <cp:lastPrinted>2016-06-17T17:35:19Z</cp:lastPrinted>
  <dcterms:created xsi:type="dcterms:W3CDTF">2015-10-01T14:36:22Z</dcterms:created>
  <dcterms:modified xsi:type="dcterms:W3CDTF">2020-03-26T02:08:19Z</dcterms:modified>
</cp:coreProperties>
</file>