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9" r:id="rId3"/>
    <p:sldId id="257" r:id="rId4"/>
    <p:sldId id="260" r:id="rId5"/>
    <p:sldId id="264" r:id="rId6"/>
    <p:sldId id="262" r:id="rId7"/>
    <p:sldId id="266" r:id="rId8"/>
    <p:sldId id="268" r:id="rId9"/>
    <p:sldId id="270" r:id="rId10"/>
    <p:sldId id="282" r:id="rId11"/>
    <p:sldId id="269" r:id="rId12"/>
    <p:sldId id="281" r:id="rId13"/>
    <p:sldId id="271" r:id="rId14"/>
    <p:sldId id="272" r:id="rId15"/>
    <p:sldId id="286" r:id="rId16"/>
    <p:sldId id="276" r:id="rId17"/>
    <p:sldId id="278" r:id="rId18"/>
    <p:sldId id="277" r:id="rId19"/>
    <p:sldId id="287" r:id="rId20"/>
    <p:sldId id="279" r:id="rId21"/>
    <p:sldId id="284" r:id="rId22"/>
    <p:sldId id="283" r:id="rId23"/>
    <p:sldId id="28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5EE19D9-D2D2-4210-8FCE-44403D226494}" type="datetimeFigureOut">
              <a:rPr lang="en-US"/>
              <a:pPr>
                <a:defRPr/>
              </a:pPr>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A335D73-0879-4EBF-811B-72EC514D64F9}" type="slidenum">
              <a:rPr lang="en-US"/>
              <a:pPr>
                <a:defRPr/>
              </a:pPr>
              <a:t>‹#›</a:t>
            </a:fld>
            <a:endParaRPr lang="en-US"/>
          </a:p>
        </p:txBody>
      </p:sp>
    </p:spTree>
    <p:extLst>
      <p:ext uri="{BB962C8B-B14F-4D97-AF65-F5344CB8AC3E}">
        <p14:creationId xmlns:p14="http://schemas.microsoft.com/office/powerpoint/2010/main" val="26860412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sz="1000" smtClean="0">
              <a:latin typeface="Arial" pitchFamily="34" charset="0"/>
              <a:ea typeface="ＭＳ Ｐゴシック" pitchFamily="34" charset="-128"/>
            </a:endParaRPr>
          </a:p>
          <a:p>
            <a:pPr>
              <a:lnSpc>
                <a:spcPct val="90000"/>
              </a:lnSpc>
              <a:spcBef>
                <a:spcPct val="0"/>
              </a:spcBef>
            </a:pPr>
            <a:r>
              <a:rPr lang="en-US" sz="1000" smtClean="0">
                <a:latin typeface="Arial" pitchFamily="34" charset="0"/>
                <a:ea typeface="ＭＳ Ｐゴシック" pitchFamily="34" charset="-128"/>
              </a:rPr>
              <a:t>It is important to remind students that each page should have a page header with a short title and page number.  </a:t>
            </a:r>
          </a:p>
          <a:p>
            <a:pPr>
              <a:lnSpc>
                <a:spcPct val="90000"/>
              </a:lnSpc>
              <a:spcBef>
                <a:spcPct val="0"/>
              </a:spcBef>
            </a:pPr>
            <a:endParaRPr lang="en-US" sz="1000" smtClean="0">
              <a:latin typeface="Arial" pitchFamily="34" charset="0"/>
              <a:ea typeface="ＭＳ Ｐゴシック" pitchFamily="34" charset="-128"/>
            </a:endParaRPr>
          </a:p>
          <a:p>
            <a:pPr>
              <a:lnSpc>
                <a:spcPct val="90000"/>
              </a:lnSpc>
              <a:spcBef>
                <a:spcPct val="0"/>
              </a:spcBef>
            </a:pPr>
            <a:r>
              <a:rPr lang="en-US" sz="1000" smtClean="0">
                <a:latin typeface="Arial" pitchFamily="34" charset="0"/>
                <a:ea typeface="ＭＳ Ｐゴシック" pitchFamily="34" charset="-128"/>
              </a:rPr>
              <a:t>This slide can be supplemented by the </a:t>
            </a:r>
            <a:r>
              <a:rPr lang="ja-JP" altLang="en-US" sz="1000" smtClean="0">
                <a:latin typeface="Arial" pitchFamily="34" charset="0"/>
              </a:rPr>
              <a:t>“</a:t>
            </a:r>
            <a:r>
              <a:rPr lang="en-US" altLang="ja-JP" sz="1000" smtClean="0">
                <a:latin typeface="Arial" pitchFamily="34" charset="0"/>
              </a:rPr>
              <a:t>General Format</a:t>
            </a:r>
            <a:r>
              <a:rPr lang="ja-JP" altLang="en-US" sz="1000" smtClean="0">
                <a:latin typeface="Arial" pitchFamily="34" charset="0"/>
              </a:rPr>
              <a:t>”</a:t>
            </a:r>
            <a:r>
              <a:rPr lang="en-US" altLang="ja-JP" sz="1000" smtClean="0">
                <a:latin typeface="Arial" pitchFamily="34" charset="0"/>
              </a:rPr>
              <a:t> section from OWL http://owl.english.purdue.edu/owl/resource/560/01/</a:t>
            </a:r>
            <a:endParaRPr lang="en-US" sz="1000" smtClean="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eaLnBrk="0" fontAlgn="base" hangingPunct="0">
              <a:spcBef>
                <a:spcPct val="0"/>
              </a:spcBef>
              <a:spcAft>
                <a:spcPct val="0"/>
              </a:spcAft>
            </a:pPr>
            <a:fld id="{4579D93C-752C-4FE3-813C-25604733E308}" type="slidenum">
              <a:rPr lang="en-US" b="1">
                <a:latin typeface="Arial" pitchFamily="34" charset="0"/>
                <a:ea typeface="ＭＳ Ｐゴシック" pitchFamily="34" charset="-128"/>
              </a:rPr>
              <a:pPr eaLnBrk="0" fontAlgn="base" hangingPunct="0">
                <a:spcBef>
                  <a:spcPct val="0"/>
                </a:spcBef>
                <a:spcAft>
                  <a:spcPct val="0"/>
                </a:spcAft>
              </a:pPr>
              <a:t>2</a:t>
            </a:fld>
            <a:endParaRPr lang="en-US" b="1">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sz="1000" smtClean="0">
              <a:latin typeface="Arial" pitchFamily="34" charset="0"/>
              <a:ea typeface="ＭＳ Ｐゴシック" pitchFamily="34" charset="-128"/>
            </a:endParaRPr>
          </a:p>
          <a:p>
            <a:pPr>
              <a:lnSpc>
                <a:spcPct val="90000"/>
              </a:lnSpc>
              <a:spcBef>
                <a:spcPct val="0"/>
              </a:spcBef>
            </a:pPr>
            <a:endParaRPr lang="en-US" sz="1000" smtClean="0">
              <a:latin typeface="Arial" pitchFamily="34" charset="0"/>
              <a:ea typeface="ＭＳ Ｐゴシック" pitchFamily="34" charset="-128"/>
            </a:endParaRPr>
          </a:p>
          <a:p>
            <a:pPr>
              <a:lnSpc>
                <a:spcPct val="90000"/>
              </a:lnSpc>
              <a:spcBef>
                <a:spcPct val="0"/>
              </a:spcBef>
            </a:pPr>
            <a:r>
              <a:rPr lang="en-US" sz="1000" smtClean="0">
                <a:latin typeface="Arial" pitchFamily="34" charset="0"/>
                <a:ea typeface="ＭＳ Ｐゴシック" pitchFamily="34" charset="-128"/>
              </a:rPr>
              <a:t>This slide can be supplemented by the </a:t>
            </a:r>
            <a:r>
              <a:rPr lang="ja-JP" altLang="en-US" sz="1000" smtClean="0">
                <a:latin typeface="Arial" pitchFamily="34" charset="0"/>
              </a:rPr>
              <a:t>“</a:t>
            </a:r>
            <a:r>
              <a:rPr lang="en-US" altLang="ja-JP" sz="1000" smtClean="0">
                <a:latin typeface="Arial" pitchFamily="34" charset="0"/>
              </a:rPr>
              <a:t>Quoting, Paraphrasing, and Summarizing</a:t>
            </a:r>
            <a:r>
              <a:rPr lang="ja-JP" altLang="en-US" sz="1000" smtClean="0">
                <a:latin typeface="Arial" pitchFamily="34" charset="0"/>
              </a:rPr>
              <a:t>”</a:t>
            </a:r>
            <a:r>
              <a:rPr lang="en-US" altLang="ja-JP" sz="1000" smtClean="0">
                <a:latin typeface="Arial" pitchFamily="34" charset="0"/>
              </a:rPr>
              <a:t> section from OWL </a:t>
            </a:r>
          </a:p>
          <a:p>
            <a:pPr>
              <a:lnSpc>
                <a:spcPct val="90000"/>
              </a:lnSpc>
              <a:spcBef>
                <a:spcPct val="0"/>
              </a:spcBef>
            </a:pPr>
            <a:r>
              <a:rPr lang="en-US" sz="1000" smtClean="0">
                <a:latin typeface="Arial" pitchFamily="34" charset="0"/>
                <a:ea typeface="ＭＳ Ｐゴシック" pitchFamily="34" charset="-128"/>
              </a:rPr>
              <a:t>http://owl.english.purdue.edu/owl/resource/563/01/</a:t>
            </a:r>
          </a:p>
          <a:p>
            <a:pPr>
              <a:lnSpc>
                <a:spcPct val="90000"/>
              </a:lnSpc>
              <a:spcBef>
                <a:spcPct val="0"/>
              </a:spcBef>
            </a:pPr>
            <a:endParaRPr lang="en-US" sz="1000" smtClean="0">
              <a:latin typeface="Arial" pitchFamily="34" charset="0"/>
              <a:ea typeface="ＭＳ Ｐゴシック" pitchFamily="34" charset="-128"/>
            </a:endParaRPr>
          </a:p>
          <a:p>
            <a:pPr>
              <a:lnSpc>
                <a:spcPct val="90000"/>
              </a:lnSpc>
              <a:spcBef>
                <a:spcPct val="0"/>
              </a:spcBef>
            </a:pPr>
            <a:r>
              <a:rPr lang="en-US" sz="1000" smtClean="0">
                <a:latin typeface="Arial" pitchFamily="34" charset="0"/>
                <a:ea typeface="ＭＳ Ｐゴシック" pitchFamily="34" charset="-128"/>
              </a:rPr>
              <a:t>and sections on APA in-text citations:</a:t>
            </a:r>
          </a:p>
          <a:p>
            <a:pPr>
              <a:lnSpc>
                <a:spcPct val="90000"/>
              </a:lnSpc>
              <a:spcBef>
                <a:spcPct val="0"/>
              </a:spcBef>
            </a:pPr>
            <a:r>
              <a:rPr lang="en-US" sz="1000" smtClean="0">
                <a:latin typeface="Arial" pitchFamily="34" charset="0"/>
                <a:ea typeface="ＭＳ Ｐゴシック" pitchFamily="34" charset="-128"/>
              </a:rPr>
              <a:t>http://owl.english.purdue.edu/owl/resource/560/01/</a:t>
            </a:r>
          </a:p>
          <a:p>
            <a:pPr>
              <a:lnSpc>
                <a:spcPct val="90000"/>
              </a:lnSpc>
              <a:spcBef>
                <a:spcPct val="0"/>
              </a:spcBef>
            </a:pPr>
            <a:r>
              <a:rPr lang="en-US" sz="1000" smtClean="0">
                <a:latin typeface="Arial" pitchFamily="34" charset="0"/>
                <a:ea typeface="ＭＳ Ｐゴシック" pitchFamily="34" charset="-128"/>
              </a:rPr>
              <a:t>http://owl.english.purdue.edu/owl/resource/560/02/</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eaLnBrk="0" fontAlgn="base" hangingPunct="0">
              <a:spcBef>
                <a:spcPct val="0"/>
              </a:spcBef>
              <a:spcAft>
                <a:spcPct val="0"/>
              </a:spcAft>
            </a:pPr>
            <a:fld id="{24350B35-5C05-445F-9264-80D768E5B379}" type="slidenum">
              <a:rPr lang="en-US" b="1">
                <a:latin typeface="Arial" pitchFamily="34" charset="0"/>
                <a:ea typeface="ＭＳ Ｐゴシック" pitchFamily="34" charset="-128"/>
              </a:rPr>
              <a:pPr eaLnBrk="0" fontAlgn="base" hangingPunct="0">
                <a:spcBef>
                  <a:spcPct val="0"/>
                </a:spcBef>
                <a:spcAft>
                  <a:spcPct val="0"/>
                </a:spcAft>
              </a:pPr>
              <a:t>6</a:t>
            </a:fld>
            <a:endParaRPr lang="en-US" b="1">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sz="1000" smtClean="0">
              <a:latin typeface="Arial" pitchFamily="34" charset="0"/>
              <a:ea typeface="ＭＳ Ｐゴシック" pitchFamily="34" charset="-128"/>
            </a:endParaRPr>
          </a:p>
          <a:p>
            <a:pPr>
              <a:lnSpc>
                <a:spcPct val="90000"/>
              </a:lnSpc>
              <a:spcBef>
                <a:spcPct val="0"/>
              </a:spcBef>
            </a:pPr>
            <a:endParaRPr lang="en-US" sz="1000" smtClean="0">
              <a:latin typeface="Arial" pitchFamily="34" charset="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eaLnBrk="0" fontAlgn="base" hangingPunct="0">
              <a:spcBef>
                <a:spcPct val="0"/>
              </a:spcBef>
              <a:spcAft>
                <a:spcPct val="0"/>
              </a:spcAft>
            </a:pPr>
            <a:fld id="{4180E7C7-686E-4E97-AA20-FD9F25F10946}" type="slidenum">
              <a:rPr lang="en-US" b="1">
                <a:latin typeface="Arial" pitchFamily="34" charset="0"/>
                <a:ea typeface="ＭＳ Ｐゴシック" pitchFamily="34" charset="-128"/>
              </a:rPr>
              <a:pPr eaLnBrk="0" fontAlgn="base" hangingPunct="0">
                <a:spcBef>
                  <a:spcPct val="0"/>
                </a:spcBef>
                <a:spcAft>
                  <a:spcPct val="0"/>
                </a:spcAft>
              </a:pPr>
              <a:t>7</a:t>
            </a:fld>
            <a:endParaRPr lang="en-US" b="1">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sz="1000" smtClean="0">
              <a:latin typeface="Arial" pitchFamily="34" charset="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eaLnBrk="0" fontAlgn="base" hangingPunct="0">
              <a:spcBef>
                <a:spcPct val="0"/>
              </a:spcBef>
              <a:spcAft>
                <a:spcPct val="0"/>
              </a:spcAft>
            </a:pPr>
            <a:fld id="{D0A06A83-1718-4686-B053-8C04838E087F}" type="slidenum">
              <a:rPr lang="en-US" b="1">
                <a:latin typeface="Arial" pitchFamily="34" charset="0"/>
                <a:ea typeface="ＭＳ Ｐゴシック" pitchFamily="34" charset="-128"/>
              </a:rPr>
              <a:pPr eaLnBrk="0" fontAlgn="base" hangingPunct="0">
                <a:spcBef>
                  <a:spcPct val="0"/>
                </a:spcBef>
                <a:spcAft>
                  <a:spcPct val="0"/>
                </a:spcAft>
              </a:pPr>
              <a:t>8</a:t>
            </a:fld>
            <a:endParaRPr lang="en-US" b="1">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sz="1000" smtClean="0">
                <a:latin typeface="Arial" pitchFamily="34" charset="0"/>
                <a:ea typeface="ＭＳ Ｐゴシック" pitchFamily="34" charset="-128"/>
              </a:rPr>
              <a:t>This slide explains and exemplifies the specific cases of in-text citations. It might be supplemented with </a:t>
            </a:r>
            <a:r>
              <a:rPr lang="ja-JP" altLang="en-US" sz="1000" smtClean="0">
                <a:latin typeface="Arial" pitchFamily="34" charset="0"/>
              </a:rPr>
              <a:t>“</a:t>
            </a:r>
            <a:r>
              <a:rPr lang="en-US" altLang="ja-JP" sz="1000" smtClean="0">
                <a:latin typeface="Arial" pitchFamily="34" charset="0"/>
              </a:rPr>
              <a:t>Author/Authors</a:t>
            </a:r>
            <a:r>
              <a:rPr lang="ja-JP" altLang="en-US" sz="1000" smtClean="0">
                <a:latin typeface="Arial" pitchFamily="34" charset="0"/>
              </a:rPr>
              <a:t>”</a:t>
            </a:r>
            <a:r>
              <a:rPr lang="en-US" altLang="ja-JP" sz="1000" smtClean="0">
                <a:latin typeface="Arial" pitchFamily="34" charset="0"/>
              </a:rPr>
              <a:t> section from OWL http://owl.english.purdue.edu/owl/resource/560/03/</a:t>
            </a:r>
            <a:endParaRPr lang="en-US" sz="1000" smtClean="0">
              <a:latin typeface="Arial" pitchFamily="34"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eaLnBrk="0" fontAlgn="base" hangingPunct="0">
              <a:spcBef>
                <a:spcPct val="0"/>
              </a:spcBef>
              <a:spcAft>
                <a:spcPct val="0"/>
              </a:spcAft>
            </a:pPr>
            <a:fld id="{C57708A5-A171-42CD-8B65-F279BF603BD1}" type="slidenum">
              <a:rPr lang="en-US" b="1">
                <a:latin typeface="Arial" pitchFamily="34" charset="0"/>
                <a:ea typeface="ＭＳ Ｐゴシック" pitchFamily="34" charset="-128"/>
              </a:rPr>
              <a:pPr eaLnBrk="0" fontAlgn="base" hangingPunct="0">
                <a:spcBef>
                  <a:spcPct val="0"/>
                </a:spcBef>
                <a:spcAft>
                  <a:spcPct val="0"/>
                </a:spcAft>
              </a:pPr>
              <a:t>9</a:t>
            </a:fld>
            <a:endParaRPr lang="en-US" b="1">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sz="1000" smtClean="0">
                <a:latin typeface="Arial" pitchFamily="34" charset="0"/>
                <a:ea typeface="ＭＳ Ｐゴシック" pitchFamily="34" charset="-128"/>
              </a:rPr>
              <a:t>This slide explains and exemplifies the specific cases of in-text citations. It might be supplemented with </a:t>
            </a:r>
            <a:r>
              <a:rPr lang="ja-JP" altLang="en-US" sz="1000" smtClean="0">
                <a:latin typeface="Arial" pitchFamily="34" charset="0"/>
              </a:rPr>
              <a:t>“</a:t>
            </a:r>
            <a:r>
              <a:rPr lang="en-US" altLang="ja-JP" sz="1000" smtClean="0">
                <a:latin typeface="Arial" pitchFamily="34" charset="0"/>
              </a:rPr>
              <a:t>Author/Authors</a:t>
            </a:r>
            <a:r>
              <a:rPr lang="ja-JP" altLang="en-US" sz="1000" smtClean="0">
                <a:latin typeface="Arial" pitchFamily="34" charset="0"/>
              </a:rPr>
              <a:t>”</a:t>
            </a:r>
            <a:r>
              <a:rPr lang="en-US" altLang="ja-JP" sz="1000" smtClean="0">
                <a:latin typeface="Arial" pitchFamily="34" charset="0"/>
              </a:rPr>
              <a:t> section from OWL http://owl.english.purdue.edu/owl/resource/560/03/</a:t>
            </a:r>
          </a:p>
          <a:p>
            <a:pPr>
              <a:lnSpc>
                <a:spcPct val="90000"/>
              </a:lnSpc>
              <a:spcBef>
                <a:spcPct val="0"/>
              </a:spcBef>
            </a:pPr>
            <a:endParaRPr lang="en-US" sz="1000" smtClean="0">
              <a:latin typeface="Arial" pitchFamily="34" charset="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eaLnBrk="0" fontAlgn="base" hangingPunct="0">
              <a:spcBef>
                <a:spcPct val="0"/>
              </a:spcBef>
              <a:spcAft>
                <a:spcPct val="0"/>
              </a:spcAft>
            </a:pPr>
            <a:fld id="{AEF29BCB-8379-46F5-BA51-10C5D25346BC}" type="slidenum">
              <a:rPr lang="en-US" b="1">
                <a:latin typeface="Arial" pitchFamily="34" charset="0"/>
                <a:ea typeface="ＭＳ Ｐゴシック" pitchFamily="34" charset="-128"/>
              </a:rPr>
              <a:pPr eaLnBrk="0" fontAlgn="base" hangingPunct="0">
                <a:spcBef>
                  <a:spcPct val="0"/>
                </a:spcBef>
                <a:spcAft>
                  <a:spcPct val="0"/>
                </a:spcAft>
              </a:pPr>
              <a:t>11</a:t>
            </a:fld>
            <a:endParaRPr lang="en-US" b="1">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smtClean="0">
                <a:solidFill>
                  <a:schemeClr val="accent1"/>
                </a:solidFill>
              </a:defRPr>
            </a:lvl1pPr>
          </a:lstStyle>
          <a:p>
            <a:pPr>
              <a:defRPr/>
            </a:pPr>
            <a:fld id="{6783AF93-A4A6-4A81-B30B-A9BE75F6D096}" type="datetime1">
              <a:rPr lang="en-US"/>
              <a:pPr>
                <a:defRPr/>
              </a:pPr>
              <a:t>1/31/2018</a:t>
            </a:fld>
            <a:endParaRPr lang="en-US"/>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smtClean="0">
                <a:solidFill>
                  <a:schemeClr val="accent5">
                    <a:lumMod val="50000"/>
                  </a:schemeClr>
                </a:solidFill>
              </a:defRPr>
            </a:lvl1pPr>
          </a:lstStyle>
          <a:p>
            <a:pPr>
              <a:defRPr/>
            </a:pPr>
            <a:r>
              <a:rPr lang="en-US"/>
              <a:t>From the CHC Writing Center</a:t>
            </a:r>
          </a:p>
        </p:txBody>
      </p:sp>
      <p:sp>
        <p:nvSpPr>
          <p:cNvPr id="14" name="Slide Number Placeholder 5"/>
          <p:cNvSpPr>
            <a:spLocks noGrp="1"/>
          </p:cNvSpPr>
          <p:nvPr>
            <p:ph type="sldNum" sz="quarter" idx="12"/>
          </p:nvPr>
        </p:nvSpPr>
        <p:spPr>
          <a:xfrm rot="20520000">
            <a:off x="1981200" y="5510213"/>
            <a:ext cx="738188" cy="425450"/>
          </a:xfrm>
        </p:spPr>
        <p:txBody>
          <a:bodyPr/>
          <a:lstStyle>
            <a:lvl1pPr algn="r">
              <a:defRPr smtClean="0">
                <a:solidFill>
                  <a:schemeClr val="accent1">
                    <a:lumMod val="75000"/>
                  </a:schemeClr>
                </a:solidFill>
              </a:defRPr>
            </a:lvl1pPr>
          </a:lstStyle>
          <a:p>
            <a:pPr>
              <a:defRPr/>
            </a:pPr>
            <a:fld id="{C3B3BDE7-B8C3-4D49-9AA7-C65D5A9BF9C5}" type="slidenum">
              <a:rPr lang="en-US"/>
              <a:pPr>
                <a:defRPr/>
              </a:pPr>
              <a:t>‹#›</a:t>
            </a:fld>
            <a:endParaRPr lang="en-US"/>
          </a:p>
        </p:txBody>
      </p:sp>
    </p:spTree>
    <p:extLst>
      <p:ext uri="{BB962C8B-B14F-4D97-AF65-F5344CB8AC3E}">
        <p14:creationId xmlns:p14="http://schemas.microsoft.com/office/powerpoint/2010/main" val="274019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461CAF-30B9-4F91-BE96-1AF5E4778E9E}" type="datetime1">
              <a:rPr lang="en-US"/>
              <a:pPr>
                <a:defRPr/>
              </a:pPr>
              <a:t>1/31/2018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p:cNvSpPr>
            <a:spLocks noGrp="1"/>
          </p:cNvSpPr>
          <p:nvPr>
            <p:ph type="sldNum" sz="quarter" idx="12"/>
          </p:nvPr>
        </p:nvSpPr>
        <p:spPr/>
        <p:txBody>
          <a:bodyPr/>
          <a:lstStyle>
            <a:lvl1pPr>
              <a:defRPr/>
            </a:lvl1pPr>
          </a:lstStyle>
          <a:p>
            <a:pPr>
              <a:defRPr/>
            </a:pPr>
            <a:fld id="{9A7CE9E0-A135-428E-B30B-C241184C274B}" type="slidenum">
              <a:rPr lang="en-US"/>
              <a:pPr>
                <a:defRPr/>
              </a:pPr>
              <a:t>‹#›</a:t>
            </a:fld>
            <a:endParaRPr lang="en-US"/>
          </a:p>
        </p:txBody>
      </p:sp>
    </p:spTree>
    <p:extLst>
      <p:ext uri="{BB962C8B-B14F-4D97-AF65-F5344CB8AC3E}">
        <p14:creationId xmlns:p14="http://schemas.microsoft.com/office/powerpoint/2010/main" val="12437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BD0E10-556D-49C4-9B2B-0E3726577E11}" type="datetime1">
              <a:rPr lang="en-US"/>
              <a:pPr>
                <a:defRPr/>
              </a:pPr>
              <a:t>1/31/2018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p:cNvSpPr>
            <a:spLocks noGrp="1"/>
          </p:cNvSpPr>
          <p:nvPr>
            <p:ph type="sldNum" sz="quarter" idx="12"/>
          </p:nvPr>
        </p:nvSpPr>
        <p:spPr/>
        <p:txBody>
          <a:bodyPr/>
          <a:lstStyle>
            <a:lvl1pPr>
              <a:defRPr/>
            </a:lvl1pPr>
          </a:lstStyle>
          <a:p>
            <a:pPr>
              <a:defRPr/>
            </a:pPr>
            <a:fld id="{A75D6E26-467D-4BA7-9604-F5BB4F63EE98}" type="slidenum">
              <a:rPr lang="en-US"/>
              <a:pPr>
                <a:defRPr/>
              </a:pPr>
              <a:t>‹#›</a:t>
            </a:fld>
            <a:endParaRPr lang="en-US"/>
          </a:p>
        </p:txBody>
      </p:sp>
    </p:spTree>
    <p:extLst>
      <p:ext uri="{BB962C8B-B14F-4D97-AF65-F5344CB8AC3E}">
        <p14:creationId xmlns:p14="http://schemas.microsoft.com/office/powerpoint/2010/main" val="79324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99BDD4-2D7D-45B5-9AFA-7F57BE81A8AE}" type="datetime1">
              <a:rPr lang="en-US"/>
              <a:pPr>
                <a:defRPr/>
              </a:pPr>
              <a:t>1/31/2018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p:cNvSpPr>
            <a:spLocks noGrp="1"/>
          </p:cNvSpPr>
          <p:nvPr>
            <p:ph type="sldNum" sz="quarter" idx="12"/>
          </p:nvPr>
        </p:nvSpPr>
        <p:spPr/>
        <p:txBody>
          <a:bodyPr/>
          <a:lstStyle>
            <a:lvl1pPr>
              <a:defRPr/>
            </a:lvl1pPr>
          </a:lstStyle>
          <a:p>
            <a:pPr>
              <a:defRPr/>
            </a:pPr>
            <a:fld id="{9832C877-2389-4BFF-838D-D8BF7275F47A}" type="slidenum">
              <a:rPr lang="en-US"/>
              <a:pPr>
                <a:defRPr/>
              </a:pPr>
              <a:t>‹#›</a:t>
            </a:fld>
            <a:endParaRPr lang="en-US"/>
          </a:p>
        </p:txBody>
      </p:sp>
    </p:spTree>
    <p:extLst>
      <p:ext uri="{BB962C8B-B14F-4D97-AF65-F5344CB8AC3E}">
        <p14:creationId xmlns:p14="http://schemas.microsoft.com/office/powerpoint/2010/main" val="71400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48B063-BE9F-4DAA-92D0-BB9BA718896A}" type="datetime1">
              <a:rPr lang="en-US"/>
              <a:pPr>
                <a:defRPr/>
              </a:pPr>
              <a:t>1/31/2018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p:cNvSpPr>
            <a:spLocks noGrp="1"/>
          </p:cNvSpPr>
          <p:nvPr>
            <p:ph type="sldNum" sz="quarter" idx="12"/>
          </p:nvPr>
        </p:nvSpPr>
        <p:spPr/>
        <p:txBody>
          <a:bodyPr/>
          <a:lstStyle>
            <a:lvl1pPr>
              <a:defRPr/>
            </a:lvl1pPr>
          </a:lstStyle>
          <a:p>
            <a:pPr>
              <a:defRPr/>
            </a:pPr>
            <a:fld id="{F12F7512-DFAA-4CFE-9604-B7738A2E8EB2}" type="slidenum">
              <a:rPr lang="en-US"/>
              <a:pPr>
                <a:defRPr/>
              </a:pPr>
              <a:t>‹#›</a:t>
            </a:fld>
            <a:endParaRPr lang="en-US"/>
          </a:p>
        </p:txBody>
      </p:sp>
    </p:spTree>
    <p:extLst>
      <p:ext uri="{BB962C8B-B14F-4D97-AF65-F5344CB8AC3E}">
        <p14:creationId xmlns:p14="http://schemas.microsoft.com/office/powerpoint/2010/main" val="244185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0480F8C9-783E-4AC4-B2A3-66463E53C9AD}" type="datetime1">
              <a:rPr lang="en-US"/>
              <a:pPr>
                <a:defRPr/>
              </a:pPr>
              <a:t>1/31/2018</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a:t>From the CHC Writing Center</a:t>
            </a:r>
          </a:p>
        </p:txBody>
      </p:sp>
      <p:sp>
        <p:nvSpPr>
          <p:cNvPr id="7" name="Slide Number Placeholder 5"/>
          <p:cNvSpPr>
            <a:spLocks noGrp="1"/>
          </p:cNvSpPr>
          <p:nvPr>
            <p:ph type="sldNum" sz="quarter" idx="17"/>
          </p:nvPr>
        </p:nvSpPr>
        <p:spPr/>
        <p:txBody>
          <a:bodyPr/>
          <a:lstStyle>
            <a:lvl1pPr>
              <a:defRPr/>
            </a:lvl1pPr>
          </a:lstStyle>
          <a:p>
            <a:pPr>
              <a:defRPr/>
            </a:pPr>
            <a:fld id="{B4B582FB-BC28-4D69-8B88-412669B890D5}" type="slidenum">
              <a:rPr lang="en-US"/>
              <a:pPr>
                <a:defRPr/>
              </a:pPr>
              <a:t>‹#›</a:t>
            </a:fld>
            <a:endParaRPr lang="en-US"/>
          </a:p>
        </p:txBody>
      </p:sp>
    </p:spTree>
    <p:extLst>
      <p:ext uri="{BB962C8B-B14F-4D97-AF65-F5344CB8AC3E}">
        <p14:creationId xmlns:p14="http://schemas.microsoft.com/office/powerpoint/2010/main" val="116146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33"/>
          <p:cNvSpPr>
            <a:spLocks/>
          </p:cNvSpPr>
          <p:nvPr/>
        </p:nvSpPr>
        <p:spPr bwMode="auto">
          <a:xfrm rot="9377604">
            <a:off x="3925888" y="3316288"/>
            <a:ext cx="1289050" cy="722312"/>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a:defRPr/>
            </a:lvl1pPr>
          </a:lstStyle>
          <a:p>
            <a:pPr>
              <a:defRPr/>
            </a:pPr>
            <a:fld id="{34C8682B-A286-40B4-9CC2-3B94E457E824}" type="datetime1">
              <a:rPr lang="en-US"/>
              <a:pPr>
                <a:defRPr/>
              </a:pPr>
              <a:t>1/31/2018</a:t>
            </a:fld>
            <a:endParaRPr lang="en-US"/>
          </a:p>
        </p:txBody>
      </p:sp>
      <p:sp>
        <p:nvSpPr>
          <p:cNvPr id="10" name="Footer Placeholder 7"/>
          <p:cNvSpPr>
            <a:spLocks noGrp="1"/>
          </p:cNvSpPr>
          <p:nvPr>
            <p:ph type="ftr" sz="quarter" idx="16"/>
          </p:nvPr>
        </p:nvSpPr>
        <p:spPr/>
        <p:txBody>
          <a:bodyPr/>
          <a:lstStyle>
            <a:lvl1pPr>
              <a:defRPr/>
            </a:lvl1pPr>
          </a:lstStyle>
          <a:p>
            <a:pPr>
              <a:defRPr/>
            </a:pPr>
            <a:r>
              <a:rPr lang="en-US"/>
              <a:t>From the CHC Writing Center</a:t>
            </a:r>
          </a:p>
        </p:txBody>
      </p:sp>
      <p:sp>
        <p:nvSpPr>
          <p:cNvPr id="11" name="Slide Number Placeholder 8"/>
          <p:cNvSpPr>
            <a:spLocks noGrp="1"/>
          </p:cNvSpPr>
          <p:nvPr>
            <p:ph type="sldNum" sz="quarter" idx="17"/>
          </p:nvPr>
        </p:nvSpPr>
        <p:spPr/>
        <p:txBody>
          <a:bodyPr/>
          <a:lstStyle>
            <a:lvl1pPr>
              <a:defRPr/>
            </a:lvl1pPr>
          </a:lstStyle>
          <a:p>
            <a:pPr>
              <a:defRPr/>
            </a:pPr>
            <a:fld id="{08DE6BAF-03DB-43E1-9AD1-126085136B10}" type="slidenum">
              <a:rPr lang="en-US"/>
              <a:pPr>
                <a:defRPr/>
              </a:pPr>
              <a:t>‹#›</a:t>
            </a:fld>
            <a:endParaRPr lang="en-US"/>
          </a:p>
        </p:txBody>
      </p:sp>
    </p:spTree>
    <p:extLst>
      <p:ext uri="{BB962C8B-B14F-4D97-AF65-F5344CB8AC3E}">
        <p14:creationId xmlns:p14="http://schemas.microsoft.com/office/powerpoint/2010/main" val="418863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865352-B81E-4C18-B5EC-996B97CD8020}" type="datetime1">
              <a:rPr lang="en-US"/>
              <a:pPr>
                <a:defRPr/>
              </a:pPr>
              <a:t>1/31/2018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From the CHC Writing Center</a:t>
            </a:r>
          </a:p>
        </p:txBody>
      </p:sp>
      <p:sp>
        <p:nvSpPr>
          <p:cNvPr id="5" name="Slide Number Placeholder 5"/>
          <p:cNvSpPr>
            <a:spLocks noGrp="1"/>
          </p:cNvSpPr>
          <p:nvPr>
            <p:ph type="sldNum" sz="quarter" idx="12"/>
          </p:nvPr>
        </p:nvSpPr>
        <p:spPr/>
        <p:txBody>
          <a:bodyPr/>
          <a:lstStyle>
            <a:lvl1pPr>
              <a:defRPr/>
            </a:lvl1pPr>
          </a:lstStyle>
          <a:p>
            <a:pPr>
              <a:defRPr/>
            </a:pPr>
            <a:fld id="{1F23597C-A451-4C93-B373-0A1924F86232}" type="slidenum">
              <a:rPr lang="en-US"/>
              <a:pPr>
                <a:defRPr/>
              </a:pPr>
              <a:t>‹#›</a:t>
            </a:fld>
            <a:endParaRPr lang="en-US"/>
          </a:p>
        </p:txBody>
      </p:sp>
    </p:spTree>
    <p:extLst>
      <p:ext uri="{BB962C8B-B14F-4D97-AF65-F5344CB8AC3E}">
        <p14:creationId xmlns:p14="http://schemas.microsoft.com/office/powerpoint/2010/main" val="317238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66DE7B-8523-4566-AA97-35369E05FF9E}" type="datetime1">
              <a:rPr lang="en-US"/>
              <a:pPr>
                <a:defRPr/>
              </a:pPr>
              <a:t>1/31/2018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From the CHC Writing Center</a:t>
            </a:r>
          </a:p>
        </p:txBody>
      </p:sp>
      <p:sp>
        <p:nvSpPr>
          <p:cNvPr id="4" name="Slide Number Placeholder 5"/>
          <p:cNvSpPr>
            <a:spLocks noGrp="1"/>
          </p:cNvSpPr>
          <p:nvPr>
            <p:ph type="sldNum" sz="quarter" idx="12"/>
          </p:nvPr>
        </p:nvSpPr>
        <p:spPr/>
        <p:txBody>
          <a:bodyPr/>
          <a:lstStyle>
            <a:lvl1pPr>
              <a:defRPr/>
            </a:lvl1pPr>
          </a:lstStyle>
          <a:p>
            <a:pPr>
              <a:defRPr/>
            </a:pPr>
            <a:fld id="{6D8F4A8F-A069-492B-ADB0-55D451A33519}" type="slidenum">
              <a:rPr lang="en-US"/>
              <a:pPr>
                <a:defRPr/>
              </a:pPr>
              <a:t>‹#›</a:t>
            </a:fld>
            <a:endParaRPr lang="en-US"/>
          </a:p>
        </p:txBody>
      </p:sp>
    </p:spTree>
    <p:extLst>
      <p:ext uri="{BB962C8B-B14F-4D97-AF65-F5344CB8AC3E}">
        <p14:creationId xmlns:p14="http://schemas.microsoft.com/office/powerpoint/2010/main" val="182117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FDE92D-2E5B-4A9A-ACA1-6A584B488F81}" type="datetime1">
              <a:rPr lang="en-US"/>
              <a:pPr>
                <a:defRPr/>
              </a:pPr>
              <a:t>1/31/2018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From the CHC Writing Center</a:t>
            </a:r>
          </a:p>
        </p:txBody>
      </p:sp>
      <p:sp>
        <p:nvSpPr>
          <p:cNvPr id="7" name="Slide Number Placeholder 5"/>
          <p:cNvSpPr>
            <a:spLocks noGrp="1"/>
          </p:cNvSpPr>
          <p:nvPr>
            <p:ph type="sldNum" sz="quarter" idx="12"/>
          </p:nvPr>
        </p:nvSpPr>
        <p:spPr/>
        <p:txBody>
          <a:bodyPr/>
          <a:lstStyle>
            <a:lvl1pPr>
              <a:defRPr/>
            </a:lvl1pPr>
          </a:lstStyle>
          <a:p>
            <a:pPr>
              <a:defRPr/>
            </a:pPr>
            <a:fld id="{6A753E63-AB11-4671-8391-AF8857FC138B}" type="slidenum">
              <a:rPr lang="en-US"/>
              <a:pPr>
                <a:defRPr/>
              </a:pPr>
              <a:t>‹#›</a:t>
            </a:fld>
            <a:endParaRPr lang="en-US"/>
          </a:p>
        </p:txBody>
      </p:sp>
    </p:spTree>
    <p:extLst>
      <p:ext uri="{BB962C8B-B14F-4D97-AF65-F5344CB8AC3E}">
        <p14:creationId xmlns:p14="http://schemas.microsoft.com/office/powerpoint/2010/main" val="149016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5170C27-CE07-484C-8805-206C141792F3}" type="datetime1">
              <a:rPr lang="en-US"/>
              <a:pPr>
                <a:defRPr/>
              </a:pPr>
              <a:t>1/31/2018</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From the CHC Writing Center</a:t>
            </a:r>
          </a:p>
        </p:txBody>
      </p:sp>
      <p:sp>
        <p:nvSpPr>
          <p:cNvPr id="8" name="Slide Number Placeholder 6"/>
          <p:cNvSpPr>
            <a:spLocks noGrp="1"/>
          </p:cNvSpPr>
          <p:nvPr>
            <p:ph type="sldNum" sz="quarter" idx="12"/>
          </p:nvPr>
        </p:nvSpPr>
        <p:spPr/>
        <p:txBody>
          <a:bodyPr/>
          <a:lstStyle>
            <a:lvl1pPr>
              <a:defRPr/>
            </a:lvl1pPr>
          </a:lstStyle>
          <a:p>
            <a:pPr>
              <a:defRPr/>
            </a:pPr>
            <a:fld id="{406A2741-7491-4635-B51B-D3CD197561A2}" type="slidenum">
              <a:rPr lang="en-US"/>
              <a:pPr>
                <a:defRPr/>
              </a:pPr>
              <a:t>‹#›</a:t>
            </a:fld>
            <a:endParaRPr lang="en-US"/>
          </a:p>
        </p:txBody>
      </p:sp>
    </p:spTree>
    <p:extLst>
      <p:ext uri="{BB962C8B-B14F-4D97-AF65-F5344CB8AC3E}">
        <p14:creationId xmlns:p14="http://schemas.microsoft.com/office/powerpoint/2010/main" val="204028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3">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fld id="{CEE63B46-4161-417B-928F-332F431CEF3C}" type="datetime1">
              <a:rPr lang="en-US"/>
              <a:pPr>
                <a:defRPr/>
              </a:pPr>
              <a:t>1/31/2018</a:t>
            </a:fld>
            <a:endParaRPr 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r>
              <a:rPr lang="en-US"/>
              <a:t>From the CHC Writing Center</a:t>
            </a:r>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fld id="{5281C65B-97CC-44CF-B989-3AFD9AE500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9" r:id="rId2"/>
    <p:sldLayoutId id="2147483700" r:id="rId3"/>
    <p:sldLayoutId id="2147483701" r:id="rId4"/>
    <p:sldLayoutId id="2147483708" r:id="rId5"/>
    <p:sldLayoutId id="2147483702" r:id="rId6"/>
    <p:sldLayoutId id="2147483703" r:id="rId7"/>
    <p:sldLayoutId id="2147483704" r:id="rId8"/>
    <p:sldLayoutId id="2147483709" r:id="rId9"/>
    <p:sldLayoutId id="2147483705" r:id="rId10"/>
    <p:sldLayoutId id="2147483706" r:id="rId11"/>
  </p:sldLayoutIdLst>
  <p:hf sldNum="0" hdr="0" dt="0"/>
  <p:txStyles>
    <p:titleStyle>
      <a:lvl1pPr algn="ctr" defTabSz="457200" rtl="0" fontAlgn="base">
        <a:spcBef>
          <a:spcPct val="0"/>
        </a:spcBef>
        <a:spcAft>
          <a:spcPct val="0"/>
        </a:spcAft>
        <a:defRPr sz="4800" kern="1200">
          <a:solidFill>
            <a:srgbClr val="262626"/>
          </a:solidFill>
          <a:latin typeface="+mj-lt"/>
          <a:ea typeface="+mj-ea"/>
          <a:cs typeface="+mj-cs"/>
        </a:defRPr>
      </a:lvl1pPr>
      <a:lvl2pPr algn="ctr" defTabSz="457200" rtl="0" fontAlgn="base">
        <a:spcBef>
          <a:spcPct val="0"/>
        </a:spcBef>
        <a:spcAft>
          <a:spcPct val="0"/>
        </a:spcAft>
        <a:defRPr sz="4800">
          <a:solidFill>
            <a:srgbClr val="262626"/>
          </a:solidFill>
          <a:latin typeface="Cambria" pitchFamily="18" charset="0"/>
        </a:defRPr>
      </a:lvl2pPr>
      <a:lvl3pPr algn="ctr" defTabSz="457200" rtl="0" fontAlgn="base">
        <a:spcBef>
          <a:spcPct val="0"/>
        </a:spcBef>
        <a:spcAft>
          <a:spcPct val="0"/>
        </a:spcAft>
        <a:defRPr sz="4800">
          <a:solidFill>
            <a:srgbClr val="262626"/>
          </a:solidFill>
          <a:latin typeface="Cambria" pitchFamily="18" charset="0"/>
        </a:defRPr>
      </a:lvl3pPr>
      <a:lvl4pPr algn="ctr" defTabSz="457200" rtl="0" fontAlgn="base">
        <a:spcBef>
          <a:spcPct val="0"/>
        </a:spcBef>
        <a:spcAft>
          <a:spcPct val="0"/>
        </a:spcAft>
        <a:defRPr sz="4800">
          <a:solidFill>
            <a:srgbClr val="262626"/>
          </a:solidFill>
          <a:latin typeface="Cambria" pitchFamily="18" charset="0"/>
        </a:defRPr>
      </a:lvl4pPr>
      <a:lvl5pPr algn="ctr" defTabSz="457200" rtl="0" fontAlgn="base">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fontAlgn="base">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fontAlgn="base">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fontAlgn="base">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fontAlgn="base">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fontAlgn="base">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wl.english.purdue.edu/owl" TargetMode="External"/><Relationship Id="rId2" Type="http://schemas.openxmlformats.org/officeDocument/2006/relationships/hyperlink" Target="http://www.chc.edu/writingcenter/" TargetMode="External"/><Relationship Id="rId1" Type="http://schemas.openxmlformats.org/officeDocument/2006/relationships/slideLayout" Target="../slideLayouts/slideLayout2.xml"/><Relationship Id="rId4" Type="http://schemas.openxmlformats.org/officeDocument/2006/relationships/hyperlink" Target="http://www.easybib.com/guides/citation-guides/mla-forma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70250" y="3373438"/>
            <a:ext cx="4848225" cy="1600200"/>
          </a:xfrm>
        </p:spPr>
        <p:txBody>
          <a:bodyPr rtlCol="0">
            <a:noAutofit/>
          </a:bodyPr>
          <a:lstStyle/>
          <a:p>
            <a:pPr fontAlgn="auto">
              <a:spcAft>
                <a:spcPts val="0"/>
              </a:spcAft>
              <a:defRPr/>
            </a:pPr>
            <a:r>
              <a:rPr lang="en-US" dirty="0" smtClean="0"/>
              <a:t>The Basics of MLA Formatting</a:t>
            </a:r>
            <a:endParaRPr lang="en-US" dirty="0"/>
          </a:p>
        </p:txBody>
      </p:sp>
      <p:sp>
        <p:nvSpPr>
          <p:cNvPr id="5123" name="Footer Placeholder 4"/>
          <p:cNvSpPr>
            <a:spLocks noGrp="1"/>
          </p:cNvSpPr>
          <p:nvPr>
            <p:ph type="ftr" sz="quarter" idx="11"/>
          </p:nvPr>
        </p:nvSpPr>
        <p:spPr bwMode="auto">
          <a:xfrm rot="20520000">
            <a:off x="749300" y="4427538"/>
            <a:ext cx="2146300" cy="754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fontAlgn="base">
              <a:spcBef>
                <a:spcPct val="0"/>
              </a:spcBef>
              <a:spcAft>
                <a:spcPct val="0"/>
              </a:spcAft>
            </a:pPr>
            <a:r>
              <a:rPr lang="en-US" sz="2000">
                <a:solidFill>
                  <a:srgbClr val="C00000"/>
                </a:solidFill>
                <a:latin typeface="Rage Italic" pitchFamily="66" charset="0"/>
                <a:ea typeface="Rage Italic" pitchFamily="66" charset="0"/>
              </a:rPr>
              <a:t>From the CHC Writing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533400"/>
            <a:ext cx="8040688" cy="1443038"/>
          </a:xfrm>
        </p:spPr>
        <p:txBody>
          <a:bodyPr/>
          <a:lstStyle/>
          <a:p>
            <a:r>
              <a:rPr lang="en-US" smtClean="0"/>
              <a:t>In-text Citations: </a:t>
            </a:r>
            <a:br>
              <a:rPr lang="en-US" smtClean="0"/>
            </a:br>
            <a:r>
              <a:rPr lang="en-US" sz="3200" smtClean="0"/>
              <a:t>Verse Play or Poem</a:t>
            </a:r>
          </a:p>
        </p:txBody>
      </p:sp>
      <p:sp>
        <p:nvSpPr>
          <p:cNvPr id="3" name="Content Placeholder 2"/>
          <p:cNvSpPr>
            <a:spLocks noGrp="1"/>
          </p:cNvSpPr>
          <p:nvPr>
            <p:ph idx="1"/>
          </p:nvPr>
        </p:nvSpPr>
        <p:spPr>
          <a:xfrm>
            <a:off x="827088" y="2209800"/>
            <a:ext cx="7467600" cy="3951288"/>
          </a:xfrm>
        </p:spPr>
        <p:txBody>
          <a:bodyPr rtlCol="0">
            <a:normAutofit/>
          </a:bodyPr>
          <a:lstStyle/>
          <a:p>
            <a:pPr fontAlgn="auto">
              <a:spcAft>
                <a:spcPts val="0"/>
              </a:spcAft>
              <a:defRPr/>
            </a:pPr>
            <a:r>
              <a:rPr lang="en-US" dirty="0" smtClean="0">
                <a:solidFill>
                  <a:schemeClr val="tx1">
                    <a:lumMod val="75000"/>
                    <a:lumOff val="25000"/>
                  </a:schemeClr>
                </a:solidFill>
              </a:rPr>
              <a:t>For verse plays, give act, scene, and line numbers that can be located in any edition of the work. Separate the numbers with periods.</a:t>
            </a:r>
          </a:p>
          <a:p>
            <a:pPr marL="0" indent="0" fontAlgn="auto">
              <a:spcAft>
                <a:spcPts val="0"/>
              </a:spcAft>
              <a:buFont typeface="Rage Italic" pitchFamily="66" charset="0"/>
              <a:buNone/>
              <a:defRPr/>
            </a:pPr>
            <a:endParaRPr lang="en-US" dirty="0">
              <a:solidFill>
                <a:schemeClr val="tx1">
                  <a:lumMod val="75000"/>
                  <a:lumOff val="25000"/>
                </a:schemeClr>
              </a:solidFill>
            </a:endParaRPr>
          </a:p>
        </p:txBody>
      </p:sp>
      <p:sp>
        <p:nvSpPr>
          <p:cNvPr id="14340" name="Footer Placeholder 3"/>
          <p:cNvSpPr>
            <a:spLocks noGrp="1"/>
          </p:cNvSpPr>
          <p:nvPr>
            <p:ph type="ftr" sz="quarter" idx="11"/>
          </p:nvPr>
        </p:nvSpPr>
        <p:spPr bwMode="auto">
          <a:xfrm>
            <a:off x="62484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5" name="Rectangle 4"/>
          <p:cNvSpPr/>
          <p:nvPr/>
        </p:nvSpPr>
        <p:spPr>
          <a:xfrm>
            <a:off x="1752600" y="3733800"/>
            <a:ext cx="6553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In Shakespeare’s </a:t>
            </a:r>
            <a:r>
              <a:rPr lang="en-US" sz="2000" i="1" dirty="0"/>
              <a:t>King Lear</a:t>
            </a:r>
            <a:r>
              <a:rPr lang="en-US" sz="2000" dirty="0"/>
              <a:t>, Gloucester, blinded for suspected treason, learns a profound lesson from his tragic experience: “A man may see how this world goes / with no eyes” (4.2.148-49).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76200"/>
            <a:ext cx="8040688" cy="1443038"/>
          </a:xfrm>
        </p:spPr>
        <p:txBody>
          <a:bodyPr/>
          <a:lstStyle/>
          <a:p>
            <a:r>
              <a:rPr lang="en-US" smtClean="0"/>
              <a:t>In-text Citations: </a:t>
            </a:r>
            <a:br>
              <a:rPr lang="en-US" smtClean="0"/>
            </a:br>
            <a:r>
              <a:rPr lang="en-US" sz="3200" smtClean="0"/>
              <a:t>A Work of Unknown Author</a:t>
            </a:r>
          </a:p>
        </p:txBody>
      </p:sp>
      <p:sp>
        <p:nvSpPr>
          <p:cNvPr id="3" name="Content Placeholder 2"/>
          <p:cNvSpPr>
            <a:spLocks noGrp="1"/>
          </p:cNvSpPr>
          <p:nvPr>
            <p:ph idx="1"/>
          </p:nvPr>
        </p:nvSpPr>
        <p:spPr>
          <a:xfrm>
            <a:off x="947475" y="1524000"/>
            <a:ext cx="8001000" cy="4800600"/>
          </a:xfrm>
        </p:spPr>
        <p:txBody>
          <a:bodyPr rtlCol="0">
            <a:noAutofit/>
          </a:bodyPr>
          <a:lstStyle/>
          <a:p>
            <a:pPr fontAlgn="auto">
              <a:spcAft>
                <a:spcPts val="0"/>
              </a:spcAft>
              <a:defRPr/>
            </a:pPr>
            <a:r>
              <a:rPr lang="en-US" sz="2000" dirty="0">
                <a:solidFill>
                  <a:schemeClr val="tx1">
                    <a:lumMod val="75000"/>
                    <a:lumOff val="25000"/>
                  </a:schemeClr>
                </a:solidFill>
              </a:rPr>
              <a:t>When a source has no known author, use a shortened title of the work instead of an author </a:t>
            </a:r>
            <a:r>
              <a:rPr lang="en-US" sz="2000" dirty="0" smtClean="0">
                <a:solidFill>
                  <a:schemeClr val="tx1">
                    <a:lumMod val="75000"/>
                    <a:lumOff val="25000"/>
                  </a:schemeClr>
                </a:solidFill>
              </a:rPr>
              <a:t>name, and </a:t>
            </a:r>
            <a:r>
              <a:rPr lang="en-US" sz="2000" dirty="0">
                <a:solidFill>
                  <a:schemeClr val="tx1">
                    <a:lumMod val="75000"/>
                    <a:lumOff val="25000"/>
                  </a:schemeClr>
                </a:solidFill>
              </a:rPr>
              <a:t>provide a page </a:t>
            </a:r>
            <a:r>
              <a:rPr lang="en-US" sz="2000" dirty="0" smtClean="0">
                <a:solidFill>
                  <a:schemeClr val="tx1">
                    <a:lumMod val="75000"/>
                    <a:lumOff val="25000"/>
                  </a:schemeClr>
                </a:solidFill>
              </a:rPr>
              <a:t>number. Titles of books are italicized; titles of articles are put in quotation marks.</a:t>
            </a:r>
            <a:endParaRPr lang="en-US" sz="2000" dirty="0">
              <a:solidFill>
                <a:schemeClr val="tx1">
                  <a:lumMod val="75000"/>
                  <a:lumOff val="25000"/>
                </a:schemeClr>
              </a:solidFill>
            </a:endParaRPr>
          </a:p>
          <a:p>
            <a:pPr marL="914400" lvl="3" indent="0" fontAlgn="auto">
              <a:spcAft>
                <a:spcPts val="0"/>
              </a:spcAft>
              <a:buFont typeface="Rage Italic" pitchFamily="66" charset="0"/>
              <a:buNone/>
              <a:defRPr/>
            </a:pPr>
            <a:endParaRPr lang="en-US" sz="2000" dirty="0" smtClean="0">
              <a:solidFill>
                <a:schemeClr val="tx1">
                  <a:lumMod val="75000"/>
                  <a:lumOff val="25000"/>
                </a:schemeClr>
              </a:solidFill>
            </a:endParaRPr>
          </a:p>
          <a:p>
            <a:pPr marL="914400" lvl="3" indent="0" fontAlgn="auto">
              <a:spcAft>
                <a:spcPts val="0"/>
              </a:spcAft>
              <a:buFont typeface="Rage Italic" pitchFamily="66" charset="0"/>
              <a:buNone/>
              <a:defRPr/>
            </a:pPr>
            <a:r>
              <a:rPr lang="en-US" sz="2000" dirty="0" smtClean="0">
                <a:solidFill>
                  <a:schemeClr val="tx1">
                    <a:lumMod val="75000"/>
                    <a:lumOff val="25000"/>
                  </a:schemeClr>
                </a:solidFill>
              </a:rPr>
              <a:t>According to the article “Impact of Global Warming,” we </a:t>
            </a:r>
            <a:r>
              <a:rPr lang="en-US" sz="2000" dirty="0">
                <a:solidFill>
                  <a:schemeClr val="tx1">
                    <a:lumMod val="75000"/>
                    <a:lumOff val="25000"/>
                  </a:schemeClr>
                </a:solidFill>
              </a:rPr>
              <a:t>see so many global warming hotspots in North America likely because this region has "more readily accessible climatic data and more comprehensive programs to monitor and study environmental change . . ." </a:t>
            </a:r>
            <a:r>
              <a:rPr lang="en-US" sz="2000" dirty="0" smtClean="0">
                <a:solidFill>
                  <a:schemeClr val="tx1">
                    <a:lumMod val="75000"/>
                    <a:lumOff val="25000"/>
                  </a:schemeClr>
                </a:solidFill>
              </a:rPr>
              <a:t>(6</a:t>
            </a:r>
            <a:r>
              <a:rPr lang="en-US" sz="2000" dirty="0">
                <a:solidFill>
                  <a:schemeClr val="tx1">
                    <a:lumMod val="75000"/>
                    <a:lumOff val="25000"/>
                  </a:schemeClr>
                </a:solidFill>
              </a:rPr>
              <a:t>).</a:t>
            </a:r>
          </a:p>
          <a:p>
            <a:pPr marL="822960" lvl="6" indent="0">
              <a:buFont typeface="Rage Italic" pitchFamily="66" charset="0"/>
              <a:buNone/>
              <a:defRPr/>
            </a:pPr>
            <a:endParaRPr lang="en-US" sz="1800" dirty="0" smtClean="0"/>
          </a:p>
          <a:p>
            <a:pPr marL="822960" lvl="6" indent="0">
              <a:buFont typeface="Rage Italic" pitchFamily="66" charset="0"/>
              <a:buNone/>
              <a:defRPr/>
            </a:pPr>
            <a:endParaRPr lang="en-US" sz="1800" dirty="0"/>
          </a:p>
          <a:p>
            <a:pPr marL="822960" lvl="6" indent="0">
              <a:buFont typeface="Rage Italic" pitchFamily="66" charset="0"/>
              <a:buNone/>
              <a:defRPr/>
            </a:pPr>
            <a:r>
              <a:rPr lang="en-US" sz="2000" dirty="0" smtClean="0"/>
              <a:t>We </a:t>
            </a:r>
            <a:r>
              <a:rPr lang="en-US" sz="2000" dirty="0"/>
              <a:t>see so many global warming hotspots in North America likely because this region has "more readily accessible climatic data and more comprehensive programs to monitor and study environmental change . . ." ("Impact of Global Warming" 6).</a:t>
            </a:r>
          </a:p>
          <a:p>
            <a:pPr fontAlgn="auto">
              <a:spcAft>
                <a:spcPts val="0"/>
              </a:spcAft>
              <a:defRPr/>
            </a:pPr>
            <a:endParaRPr lang="en-US" sz="2000" dirty="0">
              <a:solidFill>
                <a:schemeClr val="tx1">
                  <a:lumMod val="75000"/>
                  <a:lumOff val="25000"/>
                </a:schemeClr>
              </a:solidFill>
            </a:endParaRPr>
          </a:p>
        </p:txBody>
      </p:sp>
      <p:sp>
        <p:nvSpPr>
          <p:cNvPr id="15364" name="Footer Placeholder 1"/>
          <p:cNvSpPr>
            <a:spLocks noGrp="1"/>
          </p:cNvSpPr>
          <p:nvPr>
            <p:ph type="ftr" sz="quarter" idx="11"/>
          </p:nvPr>
        </p:nvSpPr>
        <p:spPr bwMode="auto">
          <a:xfrm>
            <a:off x="6256338"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3048000"/>
            <a:ext cx="1676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5045075"/>
            <a:ext cx="16319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495800"/>
            <a:ext cx="1390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In-text Citations: </a:t>
            </a:r>
            <a:br>
              <a:rPr lang="en-US" smtClean="0"/>
            </a:br>
            <a:r>
              <a:rPr lang="en-US" sz="3200" smtClean="0"/>
              <a:t>Work with no Page Numbers</a:t>
            </a:r>
            <a:endParaRPr lang="en-US" smtClean="0"/>
          </a:p>
        </p:txBody>
      </p:sp>
      <p:sp>
        <p:nvSpPr>
          <p:cNvPr id="3" name="Content Placeholder 2"/>
          <p:cNvSpPr>
            <a:spLocks noGrp="1"/>
          </p:cNvSpPr>
          <p:nvPr>
            <p:ph idx="1"/>
          </p:nvPr>
        </p:nvSpPr>
        <p:spPr>
          <a:xfrm>
            <a:off x="838200" y="2209800"/>
            <a:ext cx="7467600" cy="3951288"/>
          </a:xfrm>
        </p:spPr>
        <p:txBody>
          <a:bodyPr rtlCol="0">
            <a:normAutofit/>
          </a:bodyPr>
          <a:lstStyle/>
          <a:p>
            <a:pPr fontAlgn="auto">
              <a:spcAft>
                <a:spcPts val="0"/>
              </a:spcAft>
              <a:defRPr/>
            </a:pPr>
            <a:r>
              <a:rPr lang="en-US" dirty="0" smtClean="0">
                <a:solidFill>
                  <a:schemeClr val="tx1">
                    <a:lumMod val="75000"/>
                    <a:lumOff val="25000"/>
                  </a:schemeClr>
                </a:solidFill>
              </a:rPr>
              <a:t>Do not include a page number if the work lacks page numbers, as is the case with many Web sources.</a:t>
            </a:r>
          </a:p>
          <a:p>
            <a:pPr fontAlgn="auto">
              <a:spcAft>
                <a:spcPts val="0"/>
              </a:spcAft>
              <a:defRPr/>
            </a:pPr>
            <a:endParaRPr lang="en-US" dirty="0" smtClean="0">
              <a:solidFill>
                <a:schemeClr val="tx1">
                  <a:lumMod val="75000"/>
                  <a:lumOff val="25000"/>
                </a:schemeClr>
              </a:solidFill>
            </a:endParaRPr>
          </a:p>
          <a:p>
            <a:pPr marL="0" indent="0" fontAlgn="auto">
              <a:spcAft>
                <a:spcPts val="0"/>
              </a:spcAft>
              <a:buFont typeface="Rage Italic" pitchFamily="66" charset="0"/>
              <a:buNone/>
              <a:defRPr/>
            </a:pPr>
            <a:endParaRPr lang="en-US" dirty="0">
              <a:solidFill>
                <a:schemeClr val="tx1">
                  <a:lumMod val="75000"/>
                  <a:lumOff val="25000"/>
                </a:schemeClr>
              </a:solidFill>
            </a:endParaRPr>
          </a:p>
        </p:txBody>
      </p:sp>
      <p:sp>
        <p:nvSpPr>
          <p:cNvPr id="16388" name="Footer Placeholder 3"/>
          <p:cNvSpPr>
            <a:spLocks noGrp="1"/>
          </p:cNvSpPr>
          <p:nvPr>
            <p:ph type="ftr" sz="quarter" idx="11"/>
          </p:nvPr>
        </p:nvSpPr>
        <p:spPr bwMode="auto">
          <a:xfrm>
            <a:off x="62484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7" name="Rectangle 6"/>
          <p:cNvSpPr/>
          <p:nvPr/>
        </p:nvSpPr>
        <p:spPr>
          <a:xfrm>
            <a:off x="1600200" y="3363913"/>
            <a:ext cx="6705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As a 2005 study by </a:t>
            </a:r>
            <a:r>
              <a:rPr lang="en-US" sz="2000" i="1" dirty="0"/>
              <a:t>Salary.com </a:t>
            </a:r>
            <a:r>
              <a:rPr lang="en-US" sz="2000" dirty="0"/>
              <a:t>and </a:t>
            </a:r>
            <a:r>
              <a:rPr lang="en-US" sz="2000" i="1" dirty="0"/>
              <a:t>America Online</a:t>
            </a:r>
            <a:r>
              <a:rPr lang="en-US" sz="2000" dirty="0"/>
              <a:t> indicates, the Internet ranked as the top choice among employees for ways of wasting tome on the job; it beat talking with co-workers by a margin of nearly two to  one (</a:t>
            </a:r>
            <a:r>
              <a:rPr lang="en-US" sz="2000" dirty="0" err="1"/>
              <a:t>Frauenheim</a:t>
            </a:r>
            <a:r>
              <a:rPr lang="en-US" sz="2000"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1013" y="1535113"/>
            <a:ext cx="5638800" cy="4332287"/>
          </a:xfrm>
        </p:spPr>
      </p:pic>
      <p:sp>
        <p:nvSpPr>
          <p:cNvPr id="17411" name="Title 1"/>
          <p:cNvSpPr>
            <a:spLocks noGrp="1"/>
          </p:cNvSpPr>
          <p:nvPr>
            <p:ph type="title"/>
          </p:nvPr>
        </p:nvSpPr>
        <p:spPr>
          <a:xfrm>
            <a:off x="533400" y="34925"/>
            <a:ext cx="8040688" cy="1443038"/>
          </a:xfrm>
        </p:spPr>
        <p:txBody>
          <a:bodyPr/>
          <a:lstStyle/>
          <a:p>
            <a:r>
              <a:rPr lang="en-US" smtClean="0"/>
              <a:t>Works Cited Page</a:t>
            </a:r>
          </a:p>
        </p:txBody>
      </p:sp>
      <p:sp>
        <p:nvSpPr>
          <p:cNvPr id="17412" name="Footer Placeholder 3"/>
          <p:cNvSpPr>
            <a:spLocks noGrp="1"/>
          </p:cNvSpPr>
          <p:nvPr>
            <p:ph type="ftr" sz="quarter" idx="11"/>
          </p:nvPr>
        </p:nvSpPr>
        <p:spPr bwMode="auto">
          <a:xfrm>
            <a:off x="62468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7" name="Rectangular Callout 6"/>
          <p:cNvSpPr/>
          <p:nvPr/>
        </p:nvSpPr>
        <p:spPr>
          <a:xfrm>
            <a:off x="114300" y="1295400"/>
            <a:ext cx="1943100" cy="1295400"/>
          </a:xfrm>
          <a:prstGeom prst="wedgeRectCallout">
            <a:avLst>
              <a:gd name="adj1" fmla="val 156242"/>
              <a:gd name="adj2" fmla="val 221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Center the title (Work Cited) at the top of the page. Do not bold or underline it.</a:t>
            </a:r>
          </a:p>
        </p:txBody>
      </p:sp>
      <p:sp>
        <p:nvSpPr>
          <p:cNvPr id="8" name="Rectangular Callout 7"/>
          <p:cNvSpPr/>
          <p:nvPr/>
        </p:nvSpPr>
        <p:spPr>
          <a:xfrm>
            <a:off x="7378700" y="1830388"/>
            <a:ext cx="1447800" cy="914400"/>
          </a:xfrm>
          <a:prstGeom prst="wedgeRectCallout">
            <a:avLst>
              <a:gd name="adj1" fmla="val -87306"/>
              <a:gd name="adj2" fmla="val 324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Double-space reference entries</a:t>
            </a:r>
          </a:p>
        </p:txBody>
      </p:sp>
      <p:sp>
        <p:nvSpPr>
          <p:cNvPr id="9" name="Rectangular Callout 8"/>
          <p:cNvSpPr/>
          <p:nvPr/>
        </p:nvSpPr>
        <p:spPr>
          <a:xfrm>
            <a:off x="76200" y="3810000"/>
            <a:ext cx="1981200" cy="1143000"/>
          </a:xfrm>
          <a:prstGeom prst="wedgeRectCallout">
            <a:avLst>
              <a:gd name="adj1" fmla="val 65502"/>
              <a:gd name="adj2" fmla="val -926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Flush left the first line of the entry and indent subsequent lines</a:t>
            </a:r>
          </a:p>
        </p:txBody>
      </p:sp>
      <p:sp>
        <p:nvSpPr>
          <p:cNvPr id="10" name="Rectangular Callout 9"/>
          <p:cNvSpPr/>
          <p:nvPr/>
        </p:nvSpPr>
        <p:spPr>
          <a:xfrm>
            <a:off x="7302500" y="5334000"/>
            <a:ext cx="1600200" cy="1066800"/>
          </a:xfrm>
          <a:prstGeom prst="wedgeRectCallout">
            <a:avLst>
              <a:gd name="adj1" fmla="val -94302"/>
              <a:gd name="adj2" fmla="val -823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Order entries alphabetically by the author</a:t>
            </a:r>
            <a:r>
              <a:rPr lang="ja-JP" altLang="en-US" sz="1700" dirty="0"/>
              <a:t>’</a:t>
            </a:r>
            <a:r>
              <a:rPr lang="en-US" altLang="ja-JP" sz="1700" dirty="0"/>
              <a:t>s last name</a:t>
            </a:r>
            <a:endParaRPr lang="en-US" sz="1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Works Cited:</a:t>
            </a:r>
            <a:br>
              <a:rPr lang="en-US" dirty="0" smtClean="0"/>
            </a:br>
            <a:r>
              <a:rPr lang="en-US" sz="3200" dirty="0" smtClean="0"/>
              <a:t>Basics</a:t>
            </a:r>
          </a:p>
        </p:txBody>
      </p:sp>
      <p:sp>
        <p:nvSpPr>
          <p:cNvPr id="3" name="Content Placeholder 2"/>
          <p:cNvSpPr>
            <a:spLocks noGrp="1"/>
          </p:cNvSpPr>
          <p:nvPr>
            <p:ph idx="1"/>
          </p:nvPr>
        </p:nvSpPr>
        <p:spPr>
          <a:xfrm>
            <a:off x="762000" y="1828800"/>
            <a:ext cx="7543800" cy="4495800"/>
          </a:xfrm>
        </p:spPr>
        <p:txBody>
          <a:bodyPr rtlCol="0">
            <a:normAutofit lnSpcReduction="10000"/>
          </a:bodyPr>
          <a:lstStyle/>
          <a:p>
            <a:pPr fontAlgn="auto">
              <a:spcAft>
                <a:spcPts val="0"/>
              </a:spcAft>
              <a:defRPr/>
            </a:pPr>
            <a:r>
              <a:rPr lang="en-US" dirty="0">
                <a:solidFill>
                  <a:schemeClr val="tx1">
                    <a:lumMod val="75000"/>
                    <a:lumOff val="25000"/>
                  </a:schemeClr>
                </a:solidFill>
              </a:rPr>
              <a:t>Invert authors</a:t>
            </a:r>
            <a:r>
              <a:rPr lang="ja-JP" altLang="en-US" dirty="0">
                <a:solidFill>
                  <a:schemeClr val="tx1">
                    <a:lumMod val="75000"/>
                    <a:lumOff val="25000"/>
                  </a:schemeClr>
                </a:solidFill>
              </a:rPr>
              <a:t>’</a:t>
            </a:r>
            <a:r>
              <a:rPr lang="en-US" altLang="ja-JP" dirty="0">
                <a:solidFill>
                  <a:schemeClr val="tx1">
                    <a:lumMod val="75000"/>
                    <a:lumOff val="25000"/>
                  </a:schemeClr>
                </a:solidFill>
              </a:rPr>
              <a:t> names </a:t>
            </a:r>
            <a:endParaRPr lang="en-US" altLang="ja-JP" dirty="0" smtClean="0">
              <a:solidFill>
                <a:schemeClr val="tx1">
                  <a:lumMod val="75000"/>
                  <a:lumOff val="25000"/>
                </a:schemeClr>
              </a:solidFill>
            </a:endParaRPr>
          </a:p>
          <a:p>
            <a:pPr marL="822960" lvl="2" indent="-182880" fontAlgn="auto">
              <a:spcAft>
                <a:spcPts val="0"/>
              </a:spcAft>
              <a:defRPr/>
            </a:pPr>
            <a:r>
              <a:rPr lang="en-US" altLang="ja-JP" dirty="0" smtClean="0">
                <a:solidFill>
                  <a:schemeClr val="tx1">
                    <a:lumMod val="75000"/>
                    <a:lumOff val="25000"/>
                  </a:schemeClr>
                </a:solidFill>
              </a:rPr>
              <a:t>last </a:t>
            </a:r>
            <a:r>
              <a:rPr lang="en-US" altLang="ja-JP" dirty="0">
                <a:solidFill>
                  <a:schemeClr val="tx1">
                    <a:lumMod val="75000"/>
                    <a:lumOff val="25000"/>
                  </a:schemeClr>
                </a:solidFill>
              </a:rPr>
              <a:t>name first followed by </a:t>
            </a:r>
            <a:r>
              <a:rPr lang="en-US" altLang="ja-JP" dirty="0" smtClean="0">
                <a:solidFill>
                  <a:schemeClr val="tx1">
                    <a:lumMod val="75000"/>
                    <a:lumOff val="25000"/>
                  </a:schemeClr>
                </a:solidFill>
              </a:rPr>
              <a:t>the first name:</a:t>
            </a:r>
            <a:endParaRPr lang="en-US" dirty="0">
              <a:solidFill>
                <a:schemeClr val="tx1">
                  <a:lumMod val="75000"/>
                  <a:lumOff val="25000"/>
                </a:schemeClr>
              </a:solidFill>
            </a:endParaRPr>
          </a:p>
          <a:p>
            <a:pPr marL="0" indent="0" fontAlgn="auto">
              <a:spcAft>
                <a:spcPts val="0"/>
              </a:spcAft>
              <a:buFont typeface="Rage Italic" pitchFamily="66" charset="0"/>
              <a:buNone/>
              <a:defRPr/>
            </a:pPr>
            <a:endParaRPr lang="en-US" dirty="0" smtClean="0">
              <a:solidFill>
                <a:schemeClr val="tx1">
                  <a:lumMod val="75000"/>
                  <a:lumOff val="25000"/>
                </a:schemeClr>
              </a:solidFill>
            </a:endParaRPr>
          </a:p>
          <a:p>
            <a:pPr fontAlgn="auto">
              <a:spcAft>
                <a:spcPts val="0"/>
              </a:spcAft>
              <a:defRPr/>
            </a:pPr>
            <a:r>
              <a:rPr lang="en-US" dirty="0" smtClean="0">
                <a:solidFill>
                  <a:schemeClr val="tx1">
                    <a:lumMod val="75000"/>
                    <a:lumOff val="25000"/>
                  </a:schemeClr>
                </a:solidFill>
              </a:rPr>
              <a:t>Alphabetize </a:t>
            </a:r>
            <a:r>
              <a:rPr lang="en-US" dirty="0">
                <a:solidFill>
                  <a:schemeClr val="tx1">
                    <a:lumMod val="75000"/>
                    <a:lumOff val="25000"/>
                  </a:schemeClr>
                </a:solidFill>
              </a:rPr>
              <a:t>reference list entries </a:t>
            </a:r>
            <a:r>
              <a:rPr lang="en-US" dirty="0" smtClean="0">
                <a:solidFill>
                  <a:schemeClr val="tx1">
                    <a:lumMod val="75000"/>
                    <a:lumOff val="25000"/>
                  </a:schemeClr>
                </a:solidFill>
              </a:rPr>
              <a:t>by the </a:t>
            </a:r>
            <a:r>
              <a:rPr lang="en-US" dirty="0">
                <a:solidFill>
                  <a:schemeClr val="tx1">
                    <a:lumMod val="75000"/>
                    <a:lumOff val="25000"/>
                  </a:schemeClr>
                </a:solidFill>
              </a:rPr>
              <a:t>last name of the first author of each </a:t>
            </a:r>
            <a:r>
              <a:rPr lang="en-US" dirty="0" smtClean="0">
                <a:solidFill>
                  <a:schemeClr val="tx1">
                    <a:lumMod val="75000"/>
                    <a:lumOff val="25000"/>
                  </a:schemeClr>
                </a:solidFill>
              </a:rPr>
              <a:t>work</a:t>
            </a:r>
          </a:p>
          <a:p>
            <a:pPr fontAlgn="auto">
              <a:spcAft>
                <a:spcPts val="0"/>
              </a:spcAft>
              <a:defRPr/>
            </a:pPr>
            <a:r>
              <a:rPr lang="en-US" dirty="0" smtClean="0">
                <a:solidFill>
                  <a:schemeClr val="tx1">
                    <a:lumMod val="75000"/>
                    <a:lumOff val="25000"/>
                  </a:schemeClr>
                </a:solidFill>
              </a:rPr>
              <a:t>In titles of works, capitalize all words except articles (</a:t>
            </a:r>
            <a:r>
              <a:rPr lang="en-US" i="1" dirty="0" smtClean="0">
                <a:solidFill>
                  <a:schemeClr val="tx1">
                    <a:lumMod val="75000"/>
                    <a:lumOff val="25000"/>
                  </a:schemeClr>
                </a:solidFill>
              </a:rPr>
              <a:t>a, an, the</a:t>
            </a:r>
            <a:r>
              <a:rPr lang="en-US" dirty="0" smtClean="0">
                <a:solidFill>
                  <a:schemeClr val="tx1">
                    <a:lumMod val="75000"/>
                    <a:lumOff val="25000"/>
                  </a:schemeClr>
                </a:solidFill>
              </a:rPr>
              <a:t>), prepositions (</a:t>
            </a:r>
            <a:r>
              <a:rPr lang="en-US" i="1" dirty="0" smtClean="0">
                <a:solidFill>
                  <a:schemeClr val="tx1">
                    <a:lumMod val="75000"/>
                    <a:lumOff val="25000"/>
                  </a:schemeClr>
                </a:solidFill>
              </a:rPr>
              <a:t>into, between</a:t>
            </a:r>
            <a:r>
              <a:rPr lang="en-US" dirty="0" smtClean="0">
                <a:solidFill>
                  <a:schemeClr val="tx1">
                    <a:lumMod val="75000"/>
                    <a:lumOff val="25000"/>
                  </a:schemeClr>
                </a:solidFill>
              </a:rPr>
              <a:t>, etc.), coordination conjunctions (</a:t>
            </a:r>
            <a:r>
              <a:rPr lang="en-US" i="1" dirty="0" smtClean="0">
                <a:solidFill>
                  <a:schemeClr val="tx1">
                    <a:lumMod val="75000"/>
                    <a:lumOff val="25000"/>
                  </a:schemeClr>
                </a:solidFill>
              </a:rPr>
              <a:t>and, but, or, nor, for, so, yet</a:t>
            </a:r>
            <a:r>
              <a:rPr lang="en-US" dirty="0" smtClean="0">
                <a:solidFill>
                  <a:schemeClr val="tx1">
                    <a:lumMod val="75000"/>
                    <a:lumOff val="25000"/>
                  </a:schemeClr>
                </a:solidFill>
              </a:rPr>
              <a:t>), and the </a:t>
            </a:r>
            <a:r>
              <a:rPr lang="en-US" i="1" dirty="0" smtClean="0">
                <a:solidFill>
                  <a:schemeClr val="tx1">
                    <a:lumMod val="75000"/>
                    <a:lumOff val="25000"/>
                  </a:schemeClr>
                </a:solidFill>
              </a:rPr>
              <a:t>to </a:t>
            </a:r>
            <a:r>
              <a:rPr lang="en-US" dirty="0" smtClean="0">
                <a:solidFill>
                  <a:schemeClr val="tx1">
                    <a:lumMod val="75000"/>
                    <a:lumOff val="25000"/>
                  </a:schemeClr>
                </a:solidFill>
              </a:rPr>
              <a:t>infinitives</a:t>
            </a:r>
          </a:p>
          <a:p>
            <a:pPr fontAlgn="auto">
              <a:spcAft>
                <a:spcPts val="0"/>
              </a:spcAft>
              <a:defRPr/>
            </a:pPr>
            <a:r>
              <a:rPr lang="en-US" dirty="0" smtClean="0">
                <a:solidFill>
                  <a:schemeClr val="tx1">
                    <a:lumMod val="75000"/>
                    <a:lumOff val="25000"/>
                  </a:schemeClr>
                </a:solidFill>
              </a:rPr>
              <a:t>Italicize titles of longer works such as books;</a:t>
            </a:r>
            <a:r>
              <a:rPr lang="en-US" dirty="0">
                <a:solidFill>
                  <a:schemeClr val="tx1">
                    <a:lumMod val="75000"/>
                    <a:lumOff val="25000"/>
                  </a:schemeClr>
                </a:solidFill>
              </a:rPr>
              <a:t> </a:t>
            </a:r>
            <a:r>
              <a:rPr lang="en-US" dirty="0" smtClean="0">
                <a:solidFill>
                  <a:schemeClr val="tx1">
                    <a:lumMod val="75000"/>
                    <a:lumOff val="25000"/>
                  </a:schemeClr>
                </a:solidFill>
              </a:rPr>
              <a:t>use quotation marks for titles of articles and other short works</a:t>
            </a:r>
            <a:endParaRPr lang="en-US" dirty="0">
              <a:solidFill>
                <a:schemeClr val="tx1">
                  <a:lumMod val="75000"/>
                  <a:lumOff val="25000"/>
                </a:schemeClr>
              </a:solidFill>
            </a:endParaRPr>
          </a:p>
          <a:p>
            <a:pPr marL="0" indent="0" fontAlgn="auto">
              <a:spcAft>
                <a:spcPts val="0"/>
              </a:spcAft>
              <a:buFont typeface="Rage Italic" pitchFamily="66" charset="0"/>
              <a:buNone/>
              <a:defRPr/>
            </a:pPr>
            <a:endParaRPr lang="en-US" dirty="0">
              <a:solidFill>
                <a:schemeClr val="tx1">
                  <a:lumMod val="75000"/>
                  <a:lumOff val="25000"/>
                </a:schemeClr>
              </a:solidFill>
            </a:endParaRPr>
          </a:p>
        </p:txBody>
      </p:sp>
      <p:sp>
        <p:nvSpPr>
          <p:cNvPr id="18436" name="Footer Placeholder 3"/>
          <p:cNvSpPr>
            <a:spLocks noGrp="1"/>
          </p:cNvSpPr>
          <p:nvPr>
            <p:ph type="ftr" sz="quarter" idx="11"/>
          </p:nvPr>
        </p:nvSpPr>
        <p:spPr bwMode="auto">
          <a:xfrm>
            <a:off x="6269038" y="-7938"/>
            <a:ext cx="2895600" cy="36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6" name="TextBox 5"/>
          <p:cNvSpPr txBox="1"/>
          <p:nvPr/>
        </p:nvSpPr>
        <p:spPr>
          <a:xfrm>
            <a:off x="6454775" y="2206625"/>
            <a:ext cx="137160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2" fontAlgn="auto">
              <a:spcBef>
                <a:spcPts val="0"/>
              </a:spcBef>
              <a:spcAft>
                <a:spcPts val="0"/>
              </a:spcAft>
              <a:defRPr/>
            </a:pPr>
            <a:r>
              <a:rPr lang="en-US" altLang="ja-JP" dirty="0"/>
              <a:t>Smith, Jane.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br>
              <a:rPr lang="en-US" dirty="0" smtClean="0"/>
            </a:br>
            <a:r>
              <a:rPr lang="en-US" sz="3200" dirty="0" smtClean="0"/>
              <a:t>Basics</a:t>
            </a:r>
            <a:endParaRPr lang="en-US" dirty="0"/>
          </a:p>
        </p:txBody>
      </p:sp>
      <p:sp>
        <p:nvSpPr>
          <p:cNvPr id="3" name="Content Placeholder 2"/>
          <p:cNvSpPr>
            <a:spLocks noGrp="1"/>
          </p:cNvSpPr>
          <p:nvPr>
            <p:ph idx="1"/>
          </p:nvPr>
        </p:nvSpPr>
        <p:spPr/>
        <p:txBody>
          <a:bodyPr/>
          <a:lstStyle/>
          <a:p>
            <a:r>
              <a:rPr lang="en-US" sz="2000" dirty="0" smtClean="0"/>
              <a:t>The </a:t>
            </a:r>
            <a:r>
              <a:rPr lang="en-US" sz="2000" dirty="0"/>
              <a:t>general pieces of information that MLA suggests including in each Works Cited </a:t>
            </a:r>
            <a:r>
              <a:rPr lang="en-US" sz="2000" dirty="0" smtClean="0"/>
              <a:t>entry should </a:t>
            </a:r>
            <a:r>
              <a:rPr lang="en-US" sz="2000" dirty="0"/>
              <a:t>be listed in the following order</a:t>
            </a:r>
            <a:r>
              <a:rPr lang="en-US" sz="2000" dirty="0" smtClean="0"/>
              <a:t>:</a:t>
            </a:r>
          </a:p>
          <a:p>
            <a:pPr marL="785813" lvl="1" indent="-457200">
              <a:buFont typeface="+mj-lt"/>
              <a:buAutoNum type="arabicPeriod"/>
            </a:pPr>
            <a:r>
              <a:rPr lang="en-US" sz="1800" dirty="0" smtClean="0"/>
              <a:t>Author.</a:t>
            </a:r>
          </a:p>
          <a:p>
            <a:pPr marL="785813" lvl="1" indent="-457200">
              <a:buFont typeface="+mj-lt"/>
              <a:buAutoNum type="arabicPeriod"/>
            </a:pPr>
            <a:r>
              <a:rPr lang="en-US" sz="1800" dirty="0" smtClean="0"/>
              <a:t>Title of Source.</a:t>
            </a:r>
          </a:p>
          <a:p>
            <a:pPr marL="785813" lvl="1" indent="-457200">
              <a:buFont typeface="+mj-lt"/>
              <a:buAutoNum type="arabicPeriod"/>
            </a:pPr>
            <a:r>
              <a:rPr lang="en-US" sz="1800" dirty="0" smtClean="0"/>
              <a:t>Title of Container,</a:t>
            </a:r>
          </a:p>
          <a:p>
            <a:pPr marL="785813" lvl="1" indent="-457200">
              <a:buFont typeface="+mj-lt"/>
              <a:buAutoNum type="arabicPeriod"/>
            </a:pPr>
            <a:r>
              <a:rPr lang="en-US" sz="1800" dirty="0" smtClean="0"/>
              <a:t> Other Contributors,</a:t>
            </a:r>
          </a:p>
          <a:p>
            <a:pPr marL="785813" lvl="1" indent="-457200">
              <a:buFont typeface="+mj-lt"/>
              <a:buAutoNum type="arabicPeriod"/>
            </a:pPr>
            <a:r>
              <a:rPr lang="en-US" sz="1800" dirty="0" smtClean="0"/>
              <a:t>Version/Edition,</a:t>
            </a:r>
          </a:p>
          <a:p>
            <a:pPr marL="785813" lvl="1" indent="-457200">
              <a:buFont typeface="+mj-lt"/>
              <a:buAutoNum type="arabicPeriod"/>
            </a:pPr>
            <a:r>
              <a:rPr lang="en-US" sz="1800" dirty="0" smtClean="0"/>
              <a:t>Volume/Issue Number(s),</a:t>
            </a:r>
          </a:p>
          <a:p>
            <a:pPr marL="785813" lvl="1" indent="-457200">
              <a:buFont typeface="+mj-lt"/>
              <a:buAutoNum type="arabicPeriod"/>
            </a:pPr>
            <a:r>
              <a:rPr lang="en-US" sz="1800" dirty="0" smtClean="0"/>
              <a:t>Publisher,</a:t>
            </a:r>
          </a:p>
          <a:p>
            <a:pPr marL="785813" lvl="1" indent="-457200">
              <a:buFont typeface="+mj-lt"/>
              <a:buAutoNum type="arabicPeriod"/>
            </a:pPr>
            <a:r>
              <a:rPr lang="en-US" sz="1800" dirty="0" smtClean="0"/>
              <a:t>Publication Date,</a:t>
            </a:r>
          </a:p>
          <a:p>
            <a:pPr marL="785813" lvl="1" indent="-457200">
              <a:buFont typeface="+mj-lt"/>
              <a:buAutoNum type="arabicPeriod"/>
            </a:pPr>
            <a:r>
              <a:rPr lang="en-US" sz="1800" dirty="0" smtClean="0"/>
              <a:t>Location/page numbers.</a:t>
            </a:r>
          </a:p>
        </p:txBody>
      </p:sp>
      <p:sp>
        <p:nvSpPr>
          <p:cNvPr id="4" name="Footer Placeholder 3"/>
          <p:cNvSpPr>
            <a:spLocks noGrp="1"/>
          </p:cNvSpPr>
          <p:nvPr>
            <p:ph type="ftr" sz="quarter" idx="11"/>
          </p:nvPr>
        </p:nvSpPr>
        <p:spPr/>
        <p:txBody>
          <a:bodyPr/>
          <a:lstStyle/>
          <a:p>
            <a:pPr>
              <a:defRPr/>
            </a:pPr>
            <a:r>
              <a:rPr lang="en-US" dirty="0" smtClean="0"/>
              <a:t>From the CHC Writing Center</a:t>
            </a:r>
            <a:endParaRPr lang="en-US" dirty="0"/>
          </a:p>
        </p:txBody>
      </p:sp>
      <p:sp>
        <p:nvSpPr>
          <p:cNvPr id="8" name="Rectangle 7"/>
          <p:cNvSpPr/>
          <p:nvPr/>
        </p:nvSpPr>
        <p:spPr>
          <a:xfrm>
            <a:off x="5562600" y="3886200"/>
            <a:ext cx="276225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200000"/>
              </a:lnSpc>
              <a:spcBef>
                <a:spcPts val="0"/>
              </a:spcBef>
              <a:spcAft>
                <a:spcPts val="0"/>
              </a:spcAft>
              <a:defRPr/>
            </a:pPr>
            <a:r>
              <a:rPr lang="en-US" sz="1400" dirty="0" smtClean="0"/>
              <a:t>*Not all citations will include all 9 of these elements. What you include will vary depending on the source.*</a:t>
            </a:r>
            <a:endParaRPr lang="en-US" sz="1400" dirty="0"/>
          </a:p>
        </p:txBody>
      </p:sp>
    </p:spTree>
    <p:extLst>
      <p:ext uri="{BB962C8B-B14F-4D97-AF65-F5344CB8AC3E}">
        <p14:creationId xmlns:p14="http://schemas.microsoft.com/office/powerpoint/2010/main" val="426318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smtClean="0"/>
              <a:t>Works Cited:</a:t>
            </a:r>
            <a:br>
              <a:rPr lang="en-US" smtClean="0"/>
            </a:br>
            <a:r>
              <a:rPr lang="en-US" sz="3200" smtClean="0"/>
              <a:t>Basic Format for Books</a:t>
            </a:r>
          </a:p>
        </p:txBody>
      </p:sp>
      <p:sp>
        <p:nvSpPr>
          <p:cNvPr id="19459" name="Content Placeholder 4"/>
          <p:cNvSpPr>
            <a:spLocks noGrp="1"/>
          </p:cNvSpPr>
          <p:nvPr>
            <p:ph idx="1"/>
          </p:nvPr>
        </p:nvSpPr>
        <p:spPr>
          <a:xfrm>
            <a:off x="881063" y="2362200"/>
            <a:ext cx="7467600" cy="3951288"/>
          </a:xfrm>
        </p:spPr>
        <p:txBody>
          <a:bodyPr/>
          <a:lstStyle/>
          <a:p>
            <a:r>
              <a:rPr lang="en-US" dirty="0" err="1" smtClean="0"/>
              <a:t>Lastname</a:t>
            </a:r>
            <a:r>
              <a:rPr lang="en-US" dirty="0" smtClean="0"/>
              <a:t>, </a:t>
            </a:r>
            <a:r>
              <a:rPr lang="en-US" dirty="0" err="1" smtClean="0"/>
              <a:t>Firstname</a:t>
            </a:r>
            <a:r>
              <a:rPr lang="en-US" dirty="0" smtClean="0"/>
              <a:t>. </a:t>
            </a:r>
            <a:r>
              <a:rPr lang="en-US" i="1" dirty="0" smtClean="0"/>
              <a:t>Title of Book</a:t>
            </a:r>
            <a:r>
              <a:rPr lang="en-US" dirty="0" smtClean="0"/>
              <a:t>. Publisher, publication date.</a:t>
            </a:r>
          </a:p>
          <a:p>
            <a:endParaRPr lang="en-US" dirty="0" smtClean="0"/>
          </a:p>
          <a:p>
            <a:endParaRPr lang="en-US" dirty="0" smtClean="0"/>
          </a:p>
        </p:txBody>
      </p:sp>
      <p:sp>
        <p:nvSpPr>
          <p:cNvPr id="19460" name="Footer Placeholder 2"/>
          <p:cNvSpPr>
            <a:spLocks noGrp="1"/>
          </p:cNvSpPr>
          <p:nvPr>
            <p:ph type="ftr" sz="quarter" idx="11"/>
          </p:nvPr>
        </p:nvSpPr>
        <p:spPr bwMode="auto">
          <a:xfrm>
            <a:off x="6264275" y="127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6" name="Rectangle 5"/>
          <p:cNvSpPr/>
          <p:nvPr/>
        </p:nvSpPr>
        <p:spPr>
          <a:xfrm>
            <a:off x="1155700" y="4419600"/>
            <a:ext cx="7391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200000"/>
              </a:lnSpc>
              <a:spcBef>
                <a:spcPts val="0"/>
              </a:spcBef>
              <a:spcAft>
                <a:spcPts val="0"/>
              </a:spcAft>
              <a:defRPr/>
            </a:pPr>
            <a:r>
              <a:rPr lang="en-US" sz="2400" dirty="0"/>
              <a:t>Henley, Patricia. </a:t>
            </a:r>
            <a:r>
              <a:rPr lang="en-US" sz="2400" i="1" dirty="0"/>
              <a:t>The Hummingbird House</a:t>
            </a:r>
            <a:r>
              <a:rPr lang="en-US" sz="2400" dirty="0"/>
              <a:t>. </a:t>
            </a:r>
            <a:r>
              <a:rPr lang="en-US" sz="2400" dirty="0" err="1"/>
              <a:t>MacMurray</a:t>
            </a:r>
            <a:r>
              <a:rPr lang="en-US" sz="2400" dirty="0"/>
              <a:t>, </a:t>
            </a:r>
            <a:r>
              <a:rPr lang="en-US" sz="2400" dirty="0" smtClean="0"/>
              <a:t>	1999</a:t>
            </a:r>
            <a:r>
              <a:rPr lang="en-US" sz="2400" dirty="0"/>
              <a:t>. </a:t>
            </a:r>
            <a:endParaRPr lang="en-US" sz="2200" dirty="0"/>
          </a:p>
        </p:txBody>
      </p:sp>
      <p:sp>
        <p:nvSpPr>
          <p:cNvPr id="7" name="TextBox 6"/>
          <p:cNvSpPr txBox="1"/>
          <p:nvPr/>
        </p:nvSpPr>
        <p:spPr>
          <a:xfrm>
            <a:off x="904875" y="3711575"/>
            <a:ext cx="7620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2400" dirty="0"/>
              <a:t>Ex.:</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Work Cited:</a:t>
            </a:r>
            <a:br>
              <a:rPr lang="en-US" smtClean="0"/>
            </a:br>
            <a:r>
              <a:rPr lang="en-US" sz="3200" smtClean="0"/>
              <a:t>Work with Two or Three Authors</a:t>
            </a:r>
          </a:p>
        </p:txBody>
      </p:sp>
      <p:sp>
        <p:nvSpPr>
          <p:cNvPr id="3" name="Content Placeholder 2"/>
          <p:cNvSpPr>
            <a:spLocks noGrp="1"/>
          </p:cNvSpPr>
          <p:nvPr>
            <p:ph idx="1"/>
          </p:nvPr>
        </p:nvSpPr>
        <p:spPr>
          <a:xfrm>
            <a:off x="790575" y="2286000"/>
            <a:ext cx="7467600" cy="3951288"/>
          </a:xfrm>
        </p:spPr>
        <p:txBody>
          <a:bodyPr rtlCol="0">
            <a:normAutofit/>
          </a:bodyPr>
          <a:lstStyle/>
          <a:p>
            <a:pPr fontAlgn="auto">
              <a:spcAft>
                <a:spcPts val="0"/>
              </a:spcAft>
              <a:defRPr/>
            </a:pPr>
            <a:r>
              <a:rPr lang="en-US" dirty="0" err="1">
                <a:solidFill>
                  <a:schemeClr val="tx1">
                    <a:lumMod val="75000"/>
                    <a:lumOff val="25000"/>
                  </a:schemeClr>
                </a:solidFill>
              </a:rPr>
              <a:t>Lastname</a:t>
            </a:r>
            <a:r>
              <a:rPr lang="en-US" dirty="0">
                <a:solidFill>
                  <a:schemeClr val="tx1">
                    <a:lumMod val="75000"/>
                    <a:lumOff val="25000"/>
                  </a:schemeClr>
                </a:solidFill>
              </a:rPr>
              <a:t>, </a:t>
            </a:r>
            <a:r>
              <a:rPr lang="en-US" dirty="0" err="1" smtClean="0">
                <a:solidFill>
                  <a:schemeClr val="tx1">
                    <a:lumMod val="75000"/>
                    <a:lumOff val="25000"/>
                  </a:schemeClr>
                </a:solidFill>
              </a:rPr>
              <a:t>Firstname</a:t>
            </a:r>
            <a:r>
              <a:rPr lang="en-US" dirty="0" smtClean="0">
                <a:solidFill>
                  <a:schemeClr val="tx1">
                    <a:lumMod val="75000"/>
                    <a:lumOff val="25000"/>
                  </a:schemeClr>
                </a:solidFill>
              </a:rPr>
              <a:t>, and </a:t>
            </a:r>
            <a:r>
              <a:rPr lang="en-US" dirty="0" err="1" smtClean="0">
                <a:solidFill>
                  <a:schemeClr val="tx1">
                    <a:lumMod val="75000"/>
                    <a:lumOff val="25000"/>
                  </a:schemeClr>
                </a:solidFill>
              </a:rPr>
              <a:t>Firstname</a:t>
            </a:r>
            <a:r>
              <a:rPr lang="en-US" dirty="0" smtClean="0">
                <a:solidFill>
                  <a:schemeClr val="tx1">
                    <a:lumMod val="75000"/>
                    <a:lumOff val="25000"/>
                  </a:schemeClr>
                </a:solidFill>
              </a:rPr>
              <a:t> </a:t>
            </a:r>
            <a:r>
              <a:rPr lang="en-US" dirty="0" err="1" smtClean="0">
                <a:solidFill>
                  <a:schemeClr val="tx1">
                    <a:lumMod val="75000"/>
                    <a:lumOff val="25000"/>
                  </a:schemeClr>
                </a:solidFill>
              </a:rPr>
              <a:t>Lastname</a:t>
            </a:r>
            <a:r>
              <a:rPr lang="en-US" dirty="0" smtClean="0">
                <a:solidFill>
                  <a:schemeClr val="tx1">
                    <a:lumMod val="75000"/>
                    <a:lumOff val="25000"/>
                  </a:schemeClr>
                </a:solidFill>
              </a:rPr>
              <a:t>. </a:t>
            </a:r>
            <a:r>
              <a:rPr lang="en-US" i="1" dirty="0" smtClean="0">
                <a:solidFill>
                  <a:schemeClr val="tx1">
                    <a:lumMod val="75000"/>
                    <a:lumOff val="25000"/>
                  </a:schemeClr>
                </a:solidFill>
              </a:rPr>
              <a:t>Title	of Book</a:t>
            </a:r>
            <a:r>
              <a:rPr lang="en-US" dirty="0">
                <a:solidFill>
                  <a:schemeClr val="tx1">
                    <a:lumMod val="75000"/>
                    <a:lumOff val="25000"/>
                  </a:schemeClr>
                </a:solidFill>
              </a:rPr>
              <a:t>. P</a:t>
            </a:r>
            <a:r>
              <a:rPr lang="en-US" dirty="0" smtClean="0">
                <a:solidFill>
                  <a:schemeClr val="tx1">
                    <a:lumMod val="75000"/>
                    <a:lumOff val="25000"/>
                  </a:schemeClr>
                </a:solidFill>
              </a:rPr>
              <a:t>ublisher</a:t>
            </a:r>
            <a:r>
              <a:rPr lang="en-US" dirty="0">
                <a:solidFill>
                  <a:schemeClr val="tx1">
                    <a:lumMod val="75000"/>
                    <a:lumOff val="25000"/>
                  </a:schemeClr>
                </a:solidFill>
              </a:rPr>
              <a:t>, </a:t>
            </a:r>
            <a:r>
              <a:rPr lang="en-US" dirty="0" smtClean="0">
                <a:solidFill>
                  <a:schemeClr val="tx1">
                    <a:lumMod val="75000"/>
                    <a:lumOff val="25000"/>
                  </a:schemeClr>
                </a:solidFill>
              </a:rPr>
              <a:t>publication date.</a:t>
            </a:r>
            <a:endParaRPr lang="en-US" dirty="0">
              <a:solidFill>
                <a:schemeClr val="tx1">
                  <a:lumMod val="75000"/>
                  <a:lumOff val="25000"/>
                </a:schemeClr>
              </a:solidFill>
            </a:endParaRPr>
          </a:p>
        </p:txBody>
      </p:sp>
      <p:sp>
        <p:nvSpPr>
          <p:cNvPr id="20484" name="Footer Placeholder 3"/>
          <p:cNvSpPr>
            <a:spLocks noGrp="1"/>
          </p:cNvSpPr>
          <p:nvPr>
            <p:ph type="ftr" sz="quarter" idx="11"/>
          </p:nvPr>
        </p:nvSpPr>
        <p:spPr bwMode="auto">
          <a:xfrm>
            <a:off x="62214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6" name="Rectangle 5"/>
          <p:cNvSpPr/>
          <p:nvPr/>
        </p:nvSpPr>
        <p:spPr>
          <a:xfrm>
            <a:off x="1323974" y="4419600"/>
            <a:ext cx="7134225"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200000"/>
              </a:lnSpc>
              <a:spcBef>
                <a:spcPts val="0"/>
              </a:spcBef>
              <a:spcAft>
                <a:spcPts val="0"/>
              </a:spcAft>
              <a:defRPr/>
            </a:pPr>
            <a:r>
              <a:rPr lang="en-US" sz="2400" dirty="0"/>
              <a:t>Gillespie, Paula, and Neal Lerner. </a:t>
            </a:r>
            <a:r>
              <a:rPr lang="en-US" sz="2400" i="1" dirty="0"/>
              <a:t>The </a:t>
            </a:r>
            <a:r>
              <a:rPr lang="en-US" sz="2400" i="1" dirty="0" err="1"/>
              <a:t>Allyn</a:t>
            </a:r>
            <a:r>
              <a:rPr lang="en-US" sz="2400" i="1" dirty="0"/>
              <a:t> and Bacon </a:t>
            </a:r>
            <a:r>
              <a:rPr lang="en-US" sz="2400" i="1" dirty="0" smtClean="0"/>
              <a:t>	Guide </a:t>
            </a:r>
            <a:r>
              <a:rPr lang="en-US" sz="2400" i="1" dirty="0"/>
              <a:t>to Peer Tutoring</a:t>
            </a:r>
            <a:r>
              <a:rPr lang="en-US" sz="2400" dirty="0"/>
              <a:t>. </a:t>
            </a:r>
            <a:r>
              <a:rPr lang="en-US" sz="2400" dirty="0" err="1"/>
              <a:t>Allyn</a:t>
            </a:r>
            <a:r>
              <a:rPr lang="en-US" sz="2400" dirty="0"/>
              <a:t> and Bacon, 2000.</a:t>
            </a:r>
            <a:endParaRPr lang="en-US" sz="2200" dirty="0"/>
          </a:p>
        </p:txBody>
      </p:sp>
      <p:pic>
        <p:nvPicPr>
          <p:cNvPr id="204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3706813"/>
            <a:ext cx="871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Works Cited:</a:t>
            </a:r>
            <a:br>
              <a:rPr lang="en-US" smtClean="0"/>
            </a:br>
            <a:r>
              <a:rPr lang="en-US" sz="3200" smtClean="0"/>
              <a:t>A Selection from an Anthology</a:t>
            </a:r>
          </a:p>
        </p:txBody>
      </p:sp>
      <p:sp>
        <p:nvSpPr>
          <p:cNvPr id="21507" name="Footer Placeholder 3"/>
          <p:cNvSpPr>
            <a:spLocks noGrp="1"/>
          </p:cNvSpPr>
          <p:nvPr>
            <p:ph type="ftr" sz="quarter" idx="16"/>
          </p:nvPr>
        </p:nvSpPr>
        <p:spPr bwMode="auto">
          <a:xfrm>
            <a:off x="61722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3" name="Content Placeholder 2"/>
          <p:cNvSpPr>
            <a:spLocks noGrp="1"/>
          </p:cNvSpPr>
          <p:nvPr>
            <p:ph sz="quarter" idx="13"/>
          </p:nvPr>
        </p:nvSpPr>
        <p:spPr>
          <a:xfrm>
            <a:off x="841375" y="2038350"/>
            <a:ext cx="3657600" cy="3951288"/>
          </a:xfrm>
        </p:spPr>
        <p:txBody>
          <a:bodyPr rtlCol="0">
            <a:normAutofit/>
          </a:bodyPr>
          <a:lstStyle/>
          <a:p>
            <a:pPr fontAlgn="auto">
              <a:spcAft>
                <a:spcPts val="0"/>
              </a:spcAft>
              <a:defRPr/>
            </a:pPr>
            <a:endParaRPr lang="en-US" dirty="0" smtClean="0">
              <a:solidFill>
                <a:schemeClr val="tx1">
                  <a:lumMod val="75000"/>
                  <a:lumOff val="25000"/>
                </a:schemeClr>
              </a:solidFill>
            </a:endParaRPr>
          </a:p>
          <a:p>
            <a:pPr marL="0" indent="0" fontAlgn="auto">
              <a:spcAft>
                <a:spcPts val="0"/>
              </a:spcAft>
              <a:buFont typeface="Rage Italic" pitchFamily="66" charset="0"/>
              <a:buNone/>
              <a:defRPr/>
            </a:pPr>
            <a:endParaRPr lang="en-US" dirty="0">
              <a:solidFill>
                <a:schemeClr val="tx1">
                  <a:lumMod val="75000"/>
                  <a:lumOff val="25000"/>
                </a:schemeClr>
              </a:solidFill>
            </a:endParaRPr>
          </a:p>
        </p:txBody>
      </p:sp>
      <p:sp>
        <p:nvSpPr>
          <p:cNvPr id="21509" name="Content Placeholder 8"/>
          <p:cNvSpPr>
            <a:spLocks noGrp="1"/>
          </p:cNvSpPr>
          <p:nvPr>
            <p:ph sz="quarter" idx="14"/>
          </p:nvPr>
        </p:nvSpPr>
        <p:spPr>
          <a:xfrm>
            <a:off x="914400" y="2209800"/>
            <a:ext cx="7312025" cy="4008438"/>
          </a:xfrm>
        </p:spPr>
        <p:txBody>
          <a:bodyPr/>
          <a:lstStyle/>
          <a:p>
            <a:r>
              <a:rPr lang="en-US" dirty="0"/>
              <a:t>Last name, First name. "Title of Essay." </a:t>
            </a:r>
            <a:r>
              <a:rPr lang="en-US" i="1" dirty="0"/>
              <a:t>Title of Collection</a:t>
            </a:r>
            <a:r>
              <a:rPr lang="en-US" dirty="0"/>
              <a:t>, edited by Editor's Name(s), Publisher, Year, Page range of entry.</a:t>
            </a:r>
            <a:endParaRPr lang="en-US" dirty="0" smtClean="0"/>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3733800"/>
            <a:ext cx="87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25500" y="4419600"/>
            <a:ext cx="7632699"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200000"/>
              </a:lnSpc>
              <a:spcBef>
                <a:spcPts val="0"/>
              </a:spcBef>
              <a:spcAft>
                <a:spcPts val="0"/>
              </a:spcAft>
              <a:defRPr/>
            </a:pPr>
            <a:r>
              <a:rPr lang="en-US" sz="2000" dirty="0"/>
              <a:t>Harris, Muriel. "Talk to Me: Engaging Reluctant  </a:t>
            </a:r>
            <a:r>
              <a:rPr lang="en-US" sz="2000" dirty="0" smtClean="0"/>
              <a:t>Writers</a:t>
            </a:r>
            <a:r>
              <a:rPr lang="en-US" sz="2000" dirty="0"/>
              <a:t>." </a:t>
            </a:r>
            <a:r>
              <a:rPr lang="en-US" sz="2000" i="1" dirty="0"/>
              <a:t>A Tutor's </a:t>
            </a:r>
            <a:r>
              <a:rPr lang="en-US" sz="2000" i="1" dirty="0" smtClean="0"/>
              <a:t>	Guide</a:t>
            </a:r>
            <a:r>
              <a:rPr lang="en-US" sz="2000" i="1" dirty="0"/>
              <a:t>: Helping Writers One to </a:t>
            </a:r>
            <a:r>
              <a:rPr lang="en-US" sz="2000" i="1" dirty="0" smtClean="0"/>
              <a:t>One</a:t>
            </a:r>
            <a:r>
              <a:rPr lang="en-US" sz="2000" dirty="0"/>
              <a:t>, edited by Ben </a:t>
            </a:r>
            <a:r>
              <a:rPr lang="en-US" sz="2000" dirty="0" err="1"/>
              <a:t>Rafoth</a:t>
            </a:r>
            <a:r>
              <a:rPr lang="en-US" sz="2000" dirty="0"/>
              <a:t>, </a:t>
            </a:r>
            <a:r>
              <a:rPr lang="en-US" sz="2000" dirty="0" smtClean="0"/>
              <a:t>	Heinemann</a:t>
            </a:r>
            <a:r>
              <a:rPr lang="en-US" sz="2000" dirty="0"/>
              <a:t>, 2000, pp. 24-34.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Works Cited: Basics for Online/Electronic Sources</a:t>
            </a:r>
            <a:endParaRPr lang="en-US" sz="3200" dirty="0"/>
          </a:p>
        </p:txBody>
      </p:sp>
      <p:sp>
        <p:nvSpPr>
          <p:cNvPr id="6" name="Content Placeholder 5"/>
          <p:cNvSpPr>
            <a:spLocks noGrp="1"/>
          </p:cNvSpPr>
          <p:nvPr>
            <p:ph idx="1"/>
          </p:nvPr>
        </p:nvSpPr>
        <p:spPr>
          <a:xfrm>
            <a:off x="838200" y="1828800"/>
            <a:ext cx="7467600" cy="4191000"/>
          </a:xfrm>
        </p:spPr>
        <p:txBody>
          <a:bodyPr/>
          <a:lstStyle/>
          <a:p>
            <a:r>
              <a:rPr lang="en-US" sz="1600" dirty="0"/>
              <a:t>Here are some common features you should try to find before citing electronic sources in MLA </a:t>
            </a:r>
            <a:r>
              <a:rPr lang="en-US" sz="1600" dirty="0" smtClean="0"/>
              <a:t>style:</a:t>
            </a:r>
          </a:p>
          <a:p>
            <a:pPr lvl="1"/>
            <a:r>
              <a:rPr lang="en-US" sz="1400" dirty="0" smtClean="0"/>
              <a:t>Author </a:t>
            </a:r>
            <a:r>
              <a:rPr lang="en-US" sz="1400" dirty="0"/>
              <a:t>and/or editor names (if available)</a:t>
            </a:r>
          </a:p>
          <a:p>
            <a:pPr lvl="1"/>
            <a:r>
              <a:rPr lang="en-US" sz="1400" dirty="0"/>
              <a:t>Article name in quotation marks.</a:t>
            </a:r>
          </a:p>
          <a:p>
            <a:pPr lvl="1"/>
            <a:r>
              <a:rPr lang="en-US" sz="1400" dirty="0"/>
              <a:t>Title of the website, project, or book in italics.</a:t>
            </a:r>
          </a:p>
          <a:p>
            <a:pPr lvl="1"/>
            <a:r>
              <a:rPr lang="en-US" sz="1400" dirty="0"/>
              <a:t>Any version numbers available, including editions (ed.), revisions, posting dates, volumes (vol.), or issue numbers (no.).</a:t>
            </a:r>
          </a:p>
          <a:p>
            <a:pPr lvl="1"/>
            <a:r>
              <a:rPr lang="en-US" sz="1400" dirty="0"/>
              <a:t>Publisher information, including the publisher name and publishing date.</a:t>
            </a:r>
          </a:p>
          <a:p>
            <a:pPr lvl="1"/>
            <a:r>
              <a:rPr lang="en-US" sz="1400" dirty="0"/>
              <a:t>Take note of any page numbers (p. or pp.) or paragraph numbers (par. or pars.).</a:t>
            </a:r>
          </a:p>
          <a:p>
            <a:pPr lvl="1"/>
            <a:r>
              <a:rPr lang="en-US" sz="1400" dirty="0"/>
              <a:t>URL (without the https://)  DOI or permalink.</a:t>
            </a:r>
          </a:p>
          <a:p>
            <a:pPr lvl="1"/>
            <a:r>
              <a:rPr lang="en-US" sz="1400" dirty="0"/>
              <a:t>Date you accessed the material (Date Accessed)—While not required, it is highly recommended, especially when dealing with pages that change frequently or do not have a visible copyright date.</a:t>
            </a:r>
          </a:p>
          <a:p>
            <a:pPr lvl="1"/>
            <a:r>
              <a:rPr lang="en-US" sz="1400" dirty="0"/>
              <a:t>Remember to cite containers after your regular citation. Examples of containers are collections of short stories or poems, a television series, or even a website. A container is anything that is a part of a larger body of works.</a:t>
            </a:r>
          </a:p>
          <a:p>
            <a:pPr lvl="1"/>
            <a:endParaRPr lang="en-US" sz="1800" dirty="0" smtClean="0"/>
          </a:p>
          <a:p>
            <a:endParaRPr lang="en-US" sz="2000" dirty="0" smtClean="0"/>
          </a:p>
          <a:p>
            <a:endParaRPr lang="en-US" dirty="0"/>
          </a:p>
        </p:txBody>
      </p:sp>
      <p:sp>
        <p:nvSpPr>
          <p:cNvPr id="5" name="Footer Placeholder 4"/>
          <p:cNvSpPr>
            <a:spLocks noGrp="1"/>
          </p:cNvSpPr>
          <p:nvPr>
            <p:ph type="ftr" sz="quarter" idx="11"/>
          </p:nvPr>
        </p:nvSpPr>
        <p:spPr/>
        <p:txBody>
          <a:bodyPr/>
          <a:lstStyle/>
          <a:p>
            <a:pPr>
              <a:defRPr/>
            </a:pPr>
            <a:r>
              <a:rPr lang="en-US" smtClean="0"/>
              <a:t>From the CHC Writing Center</a:t>
            </a:r>
            <a:endParaRPr lang="en-US"/>
          </a:p>
        </p:txBody>
      </p:sp>
    </p:spTree>
    <p:extLst>
      <p:ext uri="{BB962C8B-B14F-4D97-AF65-F5344CB8AC3E}">
        <p14:creationId xmlns:p14="http://schemas.microsoft.com/office/powerpoint/2010/main" val="17406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6477000" y="2281238"/>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2. Works Cited Page</a:t>
            </a:r>
          </a:p>
        </p:txBody>
      </p:sp>
      <p:sp>
        <p:nvSpPr>
          <p:cNvPr id="7" name="Rectangle 6"/>
          <p:cNvSpPr>
            <a:spLocks noChangeArrowheads="1"/>
          </p:cNvSpPr>
          <p:nvPr/>
        </p:nvSpPr>
        <p:spPr bwMode="auto">
          <a:xfrm>
            <a:off x="5029200" y="3276600"/>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1. Main Body</a:t>
            </a:r>
          </a:p>
        </p:txBody>
      </p:sp>
      <p:sp>
        <p:nvSpPr>
          <p:cNvPr id="6148" name="Title 1"/>
          <p:cNvSpPr>
            <a:spLocks noGrp="1"/>
          </p:cNvSpPr>
          <p:nvPr>
            <p:ph type="title"/>
          </p:nvPr>
        </p:nvSpPr>
        <p:spPr/>
        <p:txBody>
          <a:bodyPr/>
          <a:lstStyle/>
          <a:p>
            <a:r>
              <a:rPr lang="en-US" smtClean="0"/>
              <a:t>General Format</a:t>
            </a:r>
          </a:p>
        </p:txBody>
      </p:sp>
      <p:sp useBgFill="1">
        <p:nvSpPr>
          <p:cNvPr id="18438" name="Rounded Rectangular Callout 9"/>
          <p:cNvSpPr>
            <a:spLocks noChangeArrowheads="1"/>
          </p:cNvSpPr>
          <p:nvPr/>
        </p:nvSpPr>
        <p:spPr bwMode="auto">
          <a:xfrm>
            <a:off x="152400" y="2095500"/>
            <a:ext cx="3581400" cy="1447800"/>
          </a:xfrm>
          <a:prstGeom prst="wedgeRoundRectCallout">
            <a:avLst>
              <a:gd name="adj1" fmla="val 71537"/>
              <a:gd name="adj2" fmla="val 39521"/>
              <a:gd name="adj3" fmla="val 16667"/>
            </a:avLst>
          </a:prstGeom>
          <a:ln/>
          <a:extLst/>
        </p:spPr>
        <p:style>
          <a:lnRef idx="2">
            <a:schemeClr val="accent1"/>
          </a:lnRef>
          <a:fillRef idx="1">
            <a:schemeClr val="lt1"/>
          </a:fillRef>
          <a:effectRef idx="0">
            <a:schemeClr val="accent1"/>
          </a:effectRef>
          <a:fontRef idx="minor">
            <a:schemeClr val="dk1"/>
          </a:fontRef>
        </p:style>
        <p:txBody>
          <a:bodyPr/>
          <a:lstStyle/>
          <a:p>
            <a:pPr eaLnBrk="0" fontAlgn="auto" hangingPunct="0">
              <a:spcBef>
                <a:spcPts val="0"/>
              </a:spcBef>
              <a:spcAft>
                <a:spcPts val="0"/>
              </a:spcAft>
              <a:defRPr/>
            </a:pPr>
            <a:r>
              <a:rPr lang="en-US" sz="2400" dirty="0"/>
              <a:t>Your essay should include two major sections:</a:t>
            </a:r>
          </a:p>
        </p:txBody>
      </p:sp>
      <p:sp>
        <p:nvSpPr>
          <p:cNvPr id="6150" name="Footer Placeholder 1"/>
          <p:cNvSpPr>
            <a:spLocks noGrp="1"/>
          </p:cNvSpPr>
          <p:nvPr>
            <p:ph type="ftr" sz="quarter" idx="11"/>
          </p:nvPr>
        </p:nvSpPr>
        <p:spPr bwMode="auto">
          <a:xfrm>
            <a:off x="6248400"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useBgFill="1">
        <p:nvSpPr>
          <p:cNvPr id="9" name="Rounded Rectangular Callout 9"/>
          <p:cNvSpPr>
            <a:spLocks noChangeArrowheads="1"/>
          </p:cNvSpPr>
          <p:nvPr/>
        </p:nvSpPr>
        <p:spPr bwMode="auto">
          <a:xfrm>
            <a:off x="152400" y="4457700"/>
            <a:ext cx="3581400" cy="1643063"/>
          </a:xfrm>
          <a:prstGeom prst="wedgeRoundRectCallout">
            <a:avLst>
              <a:gd name="adj1" fmla="val 70135"/>
              <a:gd name="adj2" fmla="val -34895"/>
              <a:gd name="adj3" fmla="val 16667"/>
            </a:avLst>
          </a:prstGeom>
          <a:ln/>
          <a:extLst/>
        </p:spPr>
        <p:style>
          <a:lnRef idx="2">
            <a:schemeClr val="accent1"/>
          </a:lnRef>
          <a:fillRef idx="1">
            <a:schemeClr val="lt1"/>
          </a:fillRef>
          <a:effectRef idx="0">
            <a:schemeClr val="accent1"/>
          </a:effectRef>
          <a:fontRef idx="minor">
            <a:schemeClr val="dk1"/>
          </a:fontRef>
        </p:style>
        <p:txBody>
          <a:bodyPr/>
          <a:lstStyle/>
          <a:p>
            <a:pPr eaLnBrk="0" fontAlgn="auto" hangingPunct="0">
              <a:spcBef>
                <a:spcPts val="0"/>
              </a:spcBef>
              <a:spcAft>
                <a:spcPts val="0"/>
              </a:spcAft>
              <a:defRPr/>
            </a:pPr>
            <a:r>
              <a:rPr lang="en-US" sz="2000" dirty="0"/>
              <a:t>MLA papers do not have title pages. The title and author’s information are included on the first page of the main body.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52400"/>
            <a:ext cx="8040688" cy="1443038"/>
          </a:xfrm>
        </p:spPr>
        <p:txBody>
          <a:bodyPr/>
          <a:lstStyle/>
          <a:p>
            <a:r>
              <a:rPr lang="en-US" smtClean="0"/>
              <a:t>Work Cited:</a:t>
            </a:r>
            <a:br>
              <a:rPr lang="en-US" smtClean="0"/>
            </a:br>
            <a:r>
              <a:rPr lang="en-US" sz="3200" smtClean="0"/>
              <a:t>Work from an Online Database</a:t>
            </a:r>
          </a:p>
        </p:txBody>
      </p:sp>
      <p:sp>
        <p:nvSpPr>
          <p:cNvPr id="22531" name="Content Placeholder 2"/>
          <p:cNvSpPr>
            <a:spLocks noGrp="1"/>
          </p:cNvSpPr>
          <p:nvPr>
            <p:ph idx="1"/>
          </p:nvPr>
        </p:nvSpPr>
        <p:spPr>
          <a:xfrm>
            <a:off x="838200" y="1828800"/>
            <a:ext cx="7467600" cy="3951288"/>
          </a:xfrm>
        </p:spPr>
        <p:txBody>
          <a:bodyPr/>
          <a:lstStyle/>
          <a:p>
            <a:r>
              <a:rPr lang="en-US" dirty="0" err="1" smtClean="0"/>
              <a:t>Lastname</a:t>
            </a:r>
            <a:r>
              <a:rPr lang="en-US" dirty="0" smtClean="0"/>
              <a:t>, </a:t>
            </a:r>
            <a:r>
              <a:rPr lang="en-US" dirty="0" err="1" smtClean="0"/>
              <a:t>Firstname</a:t>
            </a:r>
            <a:r>
              <a:rPr lang="en-US" dirty="0" smtClean="0"/>
              <a:t>. “Title of Article.” </a:t>
            </a:r>
            <a:r>
              <a:rPr lang="en-US" i="1" dirty="0" smtClean="0"/>
              <a:t>Journal Title</a:t>
            </a:r>
            <a:r>
              <a:rPr lang="en-US" dirty="0"/>
              <a:t>,</a:t>
            </a:r>
            <a:r>
              <a:rPr lang="en-US" dirty="0" smtClean="0"/>
              <a:t> Vol.#, no. #, year of publication, page range. </a:t>
            </a:r>
            <a:r>
              <a:rPr lang="en-US" i="1" dirty="0" smtClean="0"/>
              <a:t>Database Name</a:t>
            </a:r>
            <a:r>
              <a:rPr lang="en-US" dirty="0" smtClean="0"/>
              <a:t>. DOI or URL. Date of Access. </a:t>
            </a:r>
          </a:p>
        </p:txBody>
      </p:sp>
      <p:sp>
        <p:nvSpPr>
          <p:cNvPr id="22532" name="Footer Placeholder 3"/>
          <p:cNvSpPr>
            <a:spLocks noGrp="1"/>
          </p:cNvSpPr>
          <p:nvPr>
            <p:ph type="ftr" sz="quarter" idx="11"/>
          </p:nvPr>
        </p:nvSpPr>
        <p:spPr bwMode="auto">
          <a:xfrm>
            <a:off x="62849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5" name="Rectangle 4"/>
          <p:cNvSpPr/>
          <p:nvPr/>
        </p:nvSpPr>
        <p:spPr>
          <a:xfrm>
            <a:off x="657225" y="4191000"/>
            <a:ext cx="8029575" cy="177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err="1"/>
              <a:t>Langhamer</a:t>
            </a:r>
            <a:r>
              <a:rPr lang="en-US" sz="2000" dirty="0"/>
              <a:t>, Claire. “Love and Courtship in </a:t>
            </a:r>
            <a:r>
              <a:rPr lang="en-US" sz="2000" dirty="0" smtClean="0"/>
              <a:t>Mid Twentieth-Century 	England</a:t>
            </a:r>
            <a:r>
              <a:rPr lang="en-US" sz="2000" dirty="0"/>
              <a:t>.” </a:t>
            </a:r>
            <a:r>
              <a:rPr lang="en-US" sz="2000" i="1" dirty="0"/>
              <a:t>Historical Journal, </a:t>
            </a:r>
            <a:r>
              <a:rPr lang="en-US" sz="2000" dirty="0"/>
              <a:t>vol. 50, no. 1, </a:t>
            </a:r>
            <a:r>
              <a:rPr lang="en-US" sz="2000" dirty="0" smtClean="0"/>
              <a:t>	2007</a:t>
            </a:r>
            <a:r>
              <a:rPr lang="en-US" sz="2000" dirty="0"/>
              <a:t>, pp. </a:t>
            </a:r>
            <a:r>
              <a:rPr lang="en-US" sz="2000" dirty="0" smtClean="0"/>
              <a:t>173-	96</a:t>
            </a:r>
            <a:r>
              <a:rPr lang="en-US" sz="2000" dirty="0"/>
              <a:t>. </a:t>
            </a:r>
            <a:r>
              <a:rPr lang="en-US" sz="2000" i="1" dirty="0" err="1" smtClean="0"/>
              <a:t>ProQuest</a:t>
            </a:r>
            <a:r>
              <a:rPr lang="en-US" sz="2000" dirty="0" smtClean="0"/>
              <a:t>, doi:10.1017/S0018246X06005966</a:t>
            </a:r>
            <a:r>
              <a:rPr lang="en-US" sz="2000" dirty="0"/>
              <a:t>.  </a:t>
            </a:r>
            <a:r>
              <a:rPr lang="en-US" sz="2000" dirty="0" smtClean="0"/>
              <a:t>Accessed </a:t>
            </a:r>
            <a:r>
              <a:rPr lang="en-US" sz="2000" dirty="0"/>
              <a:t>27 </a:t>
            </a:r>
            <a:r>
              <a:rPr lang="en-US" sz="2000" dirty="0" smtClean="0"/>
              <a:t>	May </a:t>
            </a:r>
            <a:r>
              <a:rPr lang="en-US" sz="2000" dirty="0"/>
              <a:t>2009.</a:t>
            </a:r>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352800"/>
            <a:ext cx="87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Works Cited:</a:t>
            </a:r>
            <a:br>
              <a:rPr lang="en-US" dirty="0" smtClean="0"/>
            </a:br>
            <a:r>
              <a:rPr lang="en-US" sz="3200" dirty="0" smtClean="0"/>
              <a:t>A Page on Website</a:t>
            </a:r>
          </a:p>
        </p:txBody>
      </p:sp>
      <p:sp>
        <p:nvSpPr>
          <p:cNvPr id="23555" name="Content Placeholder 2"/>
          <p:cNvSpPr>
            <a:spLocks noGrp="1"/>
          </p:cNvSpPr>
          <p:nvPr>
            <p:ph idx="1"/>
          </p:nvPr>
        </p:nvSpPr>
        <p:spPr/>
        <p:txBody>
          <a:bodyPr/>
          <a:lstStyle/>
          <a:p>
            <a:r>
              <a:rPr lang="en-US" dirty="0" smtClean="0"/>
              <a:t>Editor or Author(if available). “Title of the Page.” </a:t>
            </a:r>
            <a:r>
              <a:rPr lang="en-US" i="1" dirty="0" smtClean="0"/>
              <a:t>Name of Website</a:t>
            </a:r>
            <a:r>
              <a:rPr lang="en-US" dirty="0" smtClean="0"/>
              <a:t>. The </a:t>
            </a:r>
            <a:r>
              <a:rPr lang="en-US" dirty="0" err="1" smtClean="0"/>
              <a:t>sponser</a:t>
            </a:r>
            <a:r>
              <a:rPr lang="en-US" dirty="0" smtClean="0"/>
              <a:t>/publisher of the site, date of resource creation (if available), DOI, URL, or permalink. Date accessed(if available). </a:t>
            </a:r>
          </a:p>
        </p:txBody>
      </p:sp>
      <p:sp>
        <p:nvSpPr>
          <p:cNvPr id="23556" name="Footer Placeholder 3"/>
          <p:cNvSpPr>
            <a:spLocks noGrp="1"/>
          </p:cNvSpPr>
          <p:nvPr>
            <p:ph type="ftr" sz="quarter" idx="11"/>
          </p:nvPr>
        </p:nvSpPr>
        <p:spPr bwMode="auto">
          <a:xfrm>
            <a:off x="6267450" y="190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6" name="Rectangle 5"/>
          <p:cNvSpPr/>
          <p:nvPr/>
        </p:nvSpPr>
        <p:spPr>
          <a:xfrm>
            <a:off x="657224" y="3886200"/>
            <a:ext cx="8029575" cy="2389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err="1"/>
              <a:t>Lundman</a:t>
            </a:r>
            <a:r>
              <a:rPr lang="en-US" sz="2000" dirty="0"/>
              <a:t>, Susan. "How to Make Vegetarian Chili." </a:t>
            </a:r>
            <a:r>
              <a:rPr lang="en-US" sz="2000" i="1" dirty="0" err="1"/>
              <a:t>eHow</a:t>
            </a:r>
            <a:r>
              <a:rPr lang="en-US" sz="2000" dirty="0"/>
              <a:t>, </a:t>
            </a:r>
            <a:r>
              <a:rPr lang="en-US" sz="2000" dirty="0" smtClean="0"/>
              <a:t>	www.ehow.com/how_10727_make-vegetarian-chili.html</a:t>
            </a:r>
            <a:r>
              <a:rPr lang="en-US" sz="2000" dirty="0"/>
              <a:t>. </a:t>
            </a:r>
            <a:r>
              <a:rPr lang="en-US" sz="2000" dirty="0" smtClean="0"/>
              <a:t>	Accessed </a:t>
            </a:r>
            <a:r>
              <a:rPr lang="en-US" sz="2000" dirty="0"/>
              <a:t>6 July 2015</a:t>
            </a:r>
            <a:r>
              <a:rPr lang="en-US" sz="2000" dirty="0" smtClean="0"/>
              <a:t>.</a:t>
            </a:r>
          </a:p>
          <a:p>
            <a:pPr fontAlgn="auto">
              <a:spcBef>
                <a:spcPts val="0"/>
              </a:spcBef>
              <a:spcAft>
                <a:spcPts val="0"/>
              </a:spcAft>
              <a:defRPr/>
            </a:pPr>
            <a:r>
              <a:rPr lang="en-US" sz="2000" b="1" dirty="0" smtClean="0"/>
              <a:t>Without author</a:t>
            </a:r>
            <a:r>
              <a:rPr lang="en-US" sz="2000" dirty="0" smtClean="0"/>
              <a:t>: </a:t>
            </a:r>
          </a:p>
          <a:p>
            <a:pPr fontAlgn="auto">
              <a:spcBef>
                <a:spcPts val="0"/>
              </a:spcBef>
              <a:spcAft>
                <a:spcPts val="0"/>
              </a:spcAft>
              <a:defRPr/>
            </a:pPr>
            <a:r>
              <a:rPr lang="en-US" sz="2000" dirty="0"/>
              <a:t>"Athlete's Foot - Topic Overview." </a:t>
            </a:r>
            <a:r>
              <a:rPr lang="en-US" sz="2000" i="1" dirty="0"/>
              <a:t>WebMD</a:t>
            </a:r>
            <a:r>
              <a:rPr lang="en-US" sz="2000" dirty="0"/>
              <a:t>, 25 Sept. 2014, </a:t>
            </a:r>
            <a:r>
              <a:rPr lang="en-US" sz="2000" dirty="0" smtClean="0"/>
              <a:t>	</a:t>
            </a:r>
            <a:r>
              <a:rPr lang="en-US" sz="2000" dirty="0" smtClean="0">
                <a:solidFill>
                  <a:schemeClr val="bg1"/>
                </a:solidFill>
              </a:rPr>
              <a:t>www.webmd.com/skin-problems-and-treatments/tc/athletes-</a:t>
            </a:r>
            <a:r>
              <a:rPr lang="en-US" sz="2000" dirty="0" smtClean="0"/>
              <a:t>	foot-topic-overview</a:t>
            </a:r>
            <a:r>
              <a:rPr lang="en-US" sz="2000"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152400"/>
            <a:ext cx="8610600" cy="1193800"/>
          </a:xfrm>
        </p:spPr>
        <p:txBody>
          <a:bodyPr/>
          <a:lstStyle/>
          <a:p>
            <a:r>
              <a:rPr lang="en-US" sz="3600" dirty="0" smtClean="0"/>
              <a:t>Works Cited:</a:t>
            </a:r>
            <a:br>
              <a:rPr lang="en-US" sz="3600" dirty="0" smtClean="0"/>
            </a:br>
            <a:r>
              <a:rPr lang="en-US" sz="2800" dirty="0" smtClean="0"/>
              <a:t>An Image Accessed Online </a:t>
            </a:r>
            <a:br>
              <a:rPr lang="en-US" sz="2800" dirty="0" smtClean="0"/>
            </a:br>
            <a:r>
              <a:rPr lang="en-US" sz="2800" dirty="0" smtClean="0"/>
              <a:t>(painting, sculpture, or photograph)</a:t>
            </a:r>
          </a:p>
        </p:txBody>
      </p:sp>
      <p:sp>
        <p:nvSpPr>
          <p:cNvPr id="25603" name="Content Placeholder 2"/>
          <p:cNvSpPr>
            <a:spLocks noGrp="1"/>
          </p:cNvSpPr>
          <p:nvPr>
            <p:ph idx="1"/>
          </p:nvPr>
        </p:nvSpPr>
        <p:spPr>
          <a:xfrm>
            <a:off x="782638" y="1773238"/>
            <a:ext cx="7467600" cy="3951287"/>
          </a:xfrm>
        </p:spPr>
        <p:txBody>
          <a:bodyPr/>
          <a:lstStyle/>
          <a:p>
            <a:r>
              <a:rPr lang="en-US" dirty="0" smtClean="0"/>
              <a:t>Try to find as much of the following information as possible: </a:t>
            </a:r>
          </a:p>
          <a:p>
            <a:pPr lvl="2"/>
            <a:r>
              <a:rPr lang="en-US" dirty="0" err="1" smtClean="0"/>
              <a:t>Lastname</a:t>
            </a:r>
            <a:r>
              <a:rPr lang="en-US" dirty="0" smtClean="0"/>
              <a:t>, </a:t>
            </a:r>
            <a:r>
              <a:rPr lang="en-US" dirty="0" err="1" smtClean="0"/>
              <a:t>Firstname</a:t>
            </a:r>
            <a:r>
              <a:rPr lang="en-US" dirty="0" smtClean="0"/>
              <a:t>. </a:t>
            </a:r>
            <a:r>
              <a:rPr lang="en-US" i="1" dirty="0" smtClean="0"/>
              <a:t>Title of Artist’s Work</a:t>
            </a:r>
            <a:r>
              <a:rPr lang="en-US" dirty="0" smtClean="0"/>
              <a:t>, </a:t>
            </a:r>
            <a:r>
              <a:rPr lang="en-US" i="1" dirty="0" smtClean="0"/>
              <a:t>Title of Website</a:t>
            </a:r>
            <a:r>
              <a:rPr lang="en-US" dirty="0" smtClean="0"/>
              <a:t>, date published/posted, UR</a:t>
            </a:r>
            <a:r>
              <a:rPr lang="en-US" dirty="0"/>
              <a:t>L</a:t>
            </a:r>
            <a:r>
              <a:rPr lang="en-US" dirty="0" smtClean="0"/>
              <a:t>, Date accessed. </a:t>
            </a:r>
          </a:p>
        </p:txBody>
      </p:sp>
      <p:sp>
        <p:nvSpPr>
          <p:cNvPr id="25604" name="Footer Placeholder 3"/>
          <p:cNvSpPr>
            <a:spLocks noGrp="1"/>
          </p:cNvSpPr>
          <p:nvPr>
            <p:ph type="ftr" sz="quarter" idx="11"/>
          </p:nvPr>
        </p:nvSpPr>
        <p:spPr bwMode="auto">
          <a:xfrm>
            <a:off x="6172200" y="222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6" name="Rectangular Callout 5"/>
          <p:cNvSpPr/>
          <p:nvPr/>
        </p:nvSpPr>
        <p:spPr>
          <a:xfrm rot="430951">
            <a:off x="7439025" y="862914"/>
            <a:ext cx="1676400" cy="990600"/>
          </a:xfrm>
          <a:prstGeom prst="wedgeRectCallout">
            <a:avLst>
              <a:gd name="adj1" fmla="val -76134"/>
              <a:gd name="adj2" fmla="val 545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You may have to hunt around to find the information; </a:t>
            </a:r>
            <a:r>
              <a:rPr lang="en-US" sz="1400" b="1" dirty="0"/>
              <a:t>don't be lazy</a:t>
            </a:r>
            <a:r>
              <a:rPr lang="en-US" sz="1400" dirty="0"/>
              <a:t>! </a:t>
            </a:r>
          </a:p>
        </p:txBody>
      </p:sp>
      <p:sp>
        <p:nvSpPr>
          <p:cNvPr id="2" name="TextBox 1"/>
          <p:cNvSpPr txBox="1"/>
          <p:nvPr/>
        </p:nvSpPr>
        <p:spPr>
          <a:xfrm>
            <a:off x="1066800" y="3810000"/>
            <a:ext cx="721042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Adams, Clifton R. “People relax beside a swimming pool at a country </a:t>
            </a:r>
            <a:r>
              <a:rPr lang="en-US" dirty="0" smtClean="0"/>
              <a:t>	estate </a:t>
            </a:r>
            <a:r>
              <a:rPr lang="en-US" dirty="0"/>
              <a:t>near Phoenix, Arizona, 1928.” </a:t>
            </a:r>
            <a:r>
              <a:rPr lang="en-US" i="1" dirty="0"/>
              <a:t>Found,</a:t>
            </a:r>
            <a:r>
              <a:rPr lang="en-US" dirty="0"/>
              <a:t> National </a:t>
            </a:r>
            <a:r>
              <a:rPr lang="en-US" dirty="0" smtClean="0"/>
              <a:t>	Geographic </a:t>
            </a:r>
            <a:r>
              <a:rPr lang="en-US" dirty="0"/>
              <a:t>Creative, 2 June 2016, natgeofound.tumblr.com</a:t>
            </a:r>
            <a:r>
              <a:rPr lang="en-US" dirty="0" smtClean="0"/>
              <a:t>/. 	Accessed May 2006.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Helpful Websites</a:t>
            </a:r>
          </a:p>
        </p:txBody>
      </p:sp>
      <p:sp>
        <p:nvSpPr>
          <p:cNvPr id="26627" name="Content Placeholder 2"/>
          <p:cNvSpPr>
            <a:spLocks noGrp="1"/>
          </p:cNvSpPr>
          <p:nvPr>
            <p:ph idx="1"/>
          </p:nvPr>
        </p:nvSpPr>
        <p:spPr>
          <a:xfrm>
            <a:off x="762000" y="2038350"/>
            <a:ext cx="7772400" cy="4210050"/>
          </a:xfrm>
        </p:spPr>
        <p:txBody>
          <a:bodyPr/>
          <a:lstStyle/>
          <a:p>
            <a:r>
              <a:rPr lang="en-US" dirty="0" smtClean="0"/>
              <a:t>For more information on formatting your paper visit:</a:t>
            </a:r>
          </a:p>
          <a:p>
            <a:pPr lvl="1"/>
            <a:r>
              <a:rPr lang="en-US" sz="2400" dirty="0" smtClean="0"/>
              <a:t>The CHC Writing Center’s website at: </a:t>
            </a:r>
            <a:r>
              <a:rPr lang="en-US" sz="2400" dirty="0" smtClean="0">
                <a:hlinkClick r:id="rId2"/>
              </a:rPr>
              <a:t>www.chc.edu/writingcenter/</a:t>
            </a:r>
            <a:endParaRPr lang="en-US" sz="2400" dirty="0" smtClean="0"/>
          </a:p>
          <a:p>
            <a:pPr lvl="1"/>
            <a:r>
              <a:rPr lang="en-US" sz="2400" dirty="0" smtClean="0"/>
              <a:t>The Purdue Online Writing Lab (Purdue OWL) at: </a:t>
            </a:r>
            <a:r>
              <a:rPr lang="en-US" sz="2400" dirty="0" smtClean="0">
                <a:hlinkClick r:id="rId3"/>
              </a:rPr>
              <a:t>http://owl.english.purdue.edu/owl</a:t>
            </a:r>
            <a:r>
              <a:rPr lang="en-US" sz="2400" dirty="0" smtClean="0"/>
              <a:t> </a:t>
            </a:r>
          </a:p>
          <a:p>
            <a:pPr lvl="1"/>
            <a:r>
              <a:rPr lang="en-US" sz="2400" dirty="0" err="1" smtClean="0"/>
              <a:t>Easybib</a:t>
            </a:r>
            <a:r>
              <a:rPr lang="en-US" sz="2400" dirty="0" smtClean="0"/>
              <a:t> Overview of MLA 8</a:t>
            </a:r>
          </a:p>
          <a:p>
            <a:pPr marL="639762" lvl="2" indent="0">
              <a:buNone/>
            </a:pPr>
            <a:r>
              <a:rPr lang="en-US" dirty="0" smtClean="0">
                <a:hlinkClick r:id="rId4"/>
              </a:rPr>
              <a:t>http://www.easybib.com/guides/citation-guides/mla-format/</a:t>
            </a:r>
            <a:endParaRPr lang="en-US" dirty="0" smtClean="0"/>
          </a:p>
          <a:p>
            <a:pPr marL="639762" lvl="2" indent="0">
              <a:buNone/>
            </a:pPr>
            <a:endParaRPr lang="en-US" dirty="0" smtClean="0"/>
          </a:p>
          <a:p>
            <a:pPr lvl="1"/>
            <a:endParaRPr lang="en-US" sz="2400" dirty="0" smtClean="0"/>
          </a:p>
        </p:txBody>
      </p:sp>
      <p:sp>
        <p:nvSpPr>
          <p:cNvPr id="26628" name="Footer Placeholder 3"/>
          <p:cNvSpPr>
            <a:spLocks noGrp="1"/>
          </p:cNvSpPr>
          <p:nvPr>
            <p:ph type="ftr" sz="quarter" idx="11"/>
          </p:nvPr>
        </p:nvSpPr>
        <p:spPr bwMode="auto">
          <a:xfrm>
            <a:off x="61722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228600"/>
            <a:ext cx="8040688" cy="1443038"/>
          </a:xfrm>
        </p:spPr>
        <p:txBody>
          <a:bodyPr/>
          <a:lstStyle/>
          <a:p>
            <a:r>
              <a:rPr lang="en-US" smtClean="0"/>
              <a:t>Formatting the First Page</a:t>
            </a:r>
          </a:p>
        </p:txBody>
      </p:sp>
      <p:sp>
        <p:nvSpPr>
          <p:cNvPr id="7171" name="Footer Placeholder 4"/>
          <p:cNvSpPr>
            <a:spLocks noGrp="1"/>
          </p:cNvSpPr>
          <p:nvPr>
            <p:ph type="ftr" sz="quarter" idx="11"/>
          </p:nvPr>
        </p:nvSpPr>
        <p:spPr bwMode="auto">
          <a:xfrm>
            <a:off x="6661150" y="0"/>
            <a:ext cx="245745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l"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pic>
        <p:nvPicPr>
          <p:cNvPr id="7172" name="Picture 8"/>
          <p:cNvPicPr>
            <a:picLocks noChangeAspect="1" noChangeArrowheads="1"/>
          </p:cNvPicPr>
          <p:nvPr/>
        </p:nvPicPr>
        <p:blipFill>
          <a:blip r:embed="rId2">
            <a:extLst>
              <a:ext uri="{28A0092B-C50C-407E-A947-70E740481C1C}">
                <a14:useLocalDpi xmlns:a14="http://schemas.microsoft.com/office/drawing/2010/main" val="0"/>
              </a:ext>
            </a:extLst>
          </a:blip>
          <a:srcRect b="11044"/>
          <a:stretch>
            <a:fillRect/>
          </a:stretch>
        </p:blipFill>
        <p:spPr bwMode="auto">
          <a:xfrm>
            <a:off x="1620838" y="2039938"/>
            <a:ext cx="53848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Callout 2 3"/>
          <p:cNvSpPr/>
          <p:nvPr/>
        </p:nvSpPr>
        <p:spPr>
          <a:xfrm>
            <a:off x="7239000" y="1590675"/>
            <a:ext cx="1841500" cy="1076325"/>
          </a:xfrm>
          <a:prstGeom prst="borderCallout2">
            <a:avLst>
              <a:gd name="adj1" fmla="val 18750"/>
              <a:gd name="adj2" fmla="val -8333"/>
              <a:gd name="adj3" fmla="val 18750"/>
              <a:gd name="adj4" fmla="val -16667"/>
              <a:gd name="adj5" fmla="val 57607"/>
              <a:gd name="adj6" fmla="val -419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Header= your last name and the page number</a:t>
            </a:r>
          </a:p>
        </p:txBody>
      </p:sp>
      <p:sp>
        <p:nvSpPr>
          <p:cNvPr id="6" name="Line Callout 1 5"/>
          <p:cNvSpPr/>
          <p:nvPr/>
        </p:nvSpPr>
        <p:spPr>
          <a:xfrm>
            <a:off x="6935788" y="3495675"/>
            <a:ext cx="2114550" cy="457200"/>
          </a:xfrm>
          <a:prstGeom prst="borderCallout1">
            <a:avLst>
              <a:gd name="adj1" fmla="val 21649"/>
              <a:gd name="adj2" fmla="val -2691"/>
              <a:gd name="adj3" fmla="val 65898"/>
              <a:gd name="adj4" fmla="val -567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Title of the paper</a:t>
            </a:r>
          </a:p>
        </p:txBody>
      </p:sp>
      <p:sp>
        <p:nvSpPr>
          <p:cNvPr id="7" name="Line Callout 1 6"/>
          <p:cNvSpPr/>
          <p:nvPr/>
        </p:nvSpPr>
        <p:spPr>
          <a:xfrm>
            <a:off x="820738" y="1644650"/>
            <a:ext cx="1600200" cy="395288"/>
          </a:xfrm>
          <a:prstGeom prst="borderCallout1">
            <a:avLst>
              <a:gd name="adj1" fmla="val 248363"/>
              <a:gd name="adj2" fmla="val 72806"/>
              <a:gd name="adj3" fmla="val 88169"/>
              <a:gd name="adj4" fmla="val 714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1. Your name</a:t>
            </a:r>
          </a:p>
        </p:txBody>
      </p:sp>
      <p:sp>
        <p:nvSpPr>
          <p:cNvPr id="11" name="Line Callout 1 10"/>
          <p:cNvSpPr/>
          <p:nvPr/>
        </p:nvSpPr>
        <p:spPr>
          <a:xfrm>
            <a:off x="-3175" y="2243138"/>
            <a:ext cx="1377950" cy="847725"/>
          </a:xfrm>
          <a:prstGeom prst="borderCallout1">
            <a:avLst>
              <a:gd name="adj1" fmla="val 89828"/>
              <a:gd name="adj2" fmla="val 127113"/>
              <a:gd name="adj3" fmla="val 44419"/>
              <a:gd name="adj4" fmla="val 983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2. Your professor’s name</a:t>
            </a:r>
          </a:p>
        </p:txBody>
      </p:sp>
      <p:sp>
        <p:nvSpPr>
          <p:cNvPr id="12" name="Line Callout 1 11"/>
          <p:cNvSpPr/>
          <p:nvPr/>
        </p:nvSpPr>
        <p:spPr>
          <a:xfrm>
            <a:off x="3124200" y="2209800"/>
            <a:ext cx="1265238" cy="461963"/>
          </a:xfrm>
          <a:prstGeom prst="borderCallout1">
            <a:avLst>
              <a:gd name="adj1" fmla="val 241475"/>
              <a:gd name="adj2" fmla="val -33253"/>
              <a:gd name="adj3" fmla="val 101583"/>
              <a:gd name="adj4" fmla="val 664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3. Name of class</a:t>
            </a:r>
          </a:p>
        </p:txBody>
      </p:sp>
      <p:sp>
        <p:nvSpPr>
          <p:cNvPr id="10" name="Line Callout 1 9"/>
          <p:cNvSpPr/>
          <p:nvPr/>
        </p:nvSpPr>
        <p:spPr>
          <a:xfrm>
            <a:off x="339725" y="3952875"/>
            <a:ext cx="879475" cy="476250"/>
          </a:xfrm>
          <a:prstGeom prst="borderCallout1">
            <a:avLst>
              <a:gd name="adj1" fmla="val -65426"/>
              <a:gd name="adj2" fmla="val 168717"/>
              <a:gd name="adj3" fmla="val -7377"/>
              <a:gd name="adj4" fmla="val 551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4. Date</a:t>
            </a:r>
          </a:p>
        </p:txBody>
      </p:sp>
      <p:sp>
        <p:nvSpPr>
          <p:cNvPr id="3" name="TextBox 2"/>
          <p:cNvSpPr txBox="1"/>
          <p:nvPr/>
        </p:nvSpPr>
        <p:spPr>
          <a:xfrm>
            <a:off x="7386638" y="4021138"/>
            <a:ext cx="1544637"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dirty="0"/>
              <a:t>The title should not be underline or boldfaced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In-Text Citations</a:t>
            </a:r>
          </a:p>
        </p:txBody>
      </p:sp>
      <p:sp>
        <p:nvSpPr>
          <p:cNvPr id="3" name="Content Placeholder 2"/>
          <p:cNvSpPr>
            <a:spLocks noGrp="1"/>
          </p:cNvSpPr>
          <p:nvPr>
            <p:ph idx="1"/>
          </p:nvPr>
        </p:nvSpPr>
        <p:spPr>
          <a:xfrm>
            <a:off x="838200" y="1828800"/>
            <a:ext cx="7467600" cy="4648200"/>
          </a:xfrm>
        </p:spPr>
        <p:txBody>
          <a:bodyPr rtlCol="0">
            <a:normAutofit/>
          </a:bodyPr>
          <a:lstStyle/>
          <a:p>
            <a:pPr fontAlgn="auto">
              <a:spcAft>
                <a:spcPts val="0"/>
              </a:spcAft>
              <a:defRPr/>
            </a:pPr>
            <a:r>
              <a:rPr lang="en-US" dirty="0">
                <a:solidFill>
                  <a:schemeClr val="tx1">
                    <a:lumMod val="75000"/>
                    <a:lumOff val="25000"/>
                  </a:schemeClr>
                </a:solidFill>
              </a:rPr>
              <a:t>U</a:t>
            </a:r>
            <a:r>
              <a:rPr lang="en-US" dirty="0" smtClean="0">
                <a:solidFill>
                  <a:schemeClr val="tx1">
                    <a:lumMod val="75000"/>
                    <a:lumOff val="25000"/>
                  </a:schemeClr>
                </a:solidFill>
              </a:rPr>
              <a:t>sed to cite information that you have taken from another source and used in your paper in the form of:</a:t>
            </a:r>
          </a:p>
          <a:p>
            <a:pPr marL="822960" lvl="2" indent="-182880" fontAlgn="auto">
              <a:spcAft>
                <a:spcPts val="0"/>
              </a:spcAft>
              <a:defRPr/>
            </a:pPr>
            <a:r>
              <a:rPr lang="en-US" dirty="0" smtClean="0">
                <a:solidFill>
                  <a:schemeClr val="tx1">
                    <a:lumMod val="75000"/>
                    <a:lumOff val="25000"/>
                  </a:schemeClr>
                </a:solidFill>
              </a:rPr>
              <a:t> Direct Quotes</a:t>
            </a:r>
          </a:p>
          <a:p>
            <a:pPr marL="822960" lvl="2" indent="-182880" fontAlgn="auto">
              <a:spcAft>
                <a:spcPts val="0"/>
              </a:spcAft>
              <a:defRPr/>
            </a:pPr>
            <a:r>
              <a:rPr lang="en-US" dirty="0" smtClean="0">
                <a:solidFill>
                  <a:schemeClr val="tx1">
                    <a:lumMod val="75000"/>
                    <a:lumOff val="25000"/>
                  </a:schemeClr>
                </a:solidFill>
              </a:rPr>
              <a:t>Paraphrasing</a:t>
            </a:r>
          </a:p>
          <a:p>
            <a:pPr marL="822960" lvl="2" indent="-182880" fontAlgn="auto">
              <a:spcAft>
                <a:spcPts val="0"/>
              </a:spcAft>
              <a:defRPr/>
            </a:pPr>
            <a:r>
              <a:rPr lang="en-US" dirty="0" smtClean="0">
                <a:solidFill>
                  <a:schemeClr val="tx1">
                    <a:lumMod val="75000"/>
                    <a:lumOff val="25000"/>
                  </a:schemeClr>
                </a:solidFill>
              </a:rPr>
              <a:t>Summary</a:t>
            </a:r>
          </a:p>
          <a:p>
            <a:pPr fontAlgn="auto">
              <a:spcAft>
                <a:spcPts val="0"/>
              </a:spcAft>
              <a:defRPr/>
            </a:pPr>
            <a:r>
              <a:rPr lang="en-US" dirty="0">
                <a:solidFill>
                  <a:schemeClr val="tx1">
                    <a:lumMod val="75000"/>
                    <a:lumOff val="25000"/>
                  </a:schemeClr>
                </a:solidFill>
              </a:rPr>
              <a:t>Whenever you use a source, provide in parenthesis</a:t>
            </a:r>
            <a:r>
              <a:rPr lang="en-US" dirty="0" smtClean="0">
                <a:solidFill>
                  <a:schemeClr val="tx1">
                    <a:lumMod val="75000"/>
                    <a:lumOff val="25000"/>
                  </a:schemeClr>
                </a:solidFill>
              </a:rPr>
              <a:t>:</a:t>
            </a:r>
            <a:endParaRPr lang="en-US" dirty="0">
              <a:solidFill>
                <a:schemeClr val="tx1">
                  <a:lumMod val="75000"/>
                  <a:lumOff val="25000"/>
                </a:schemeClr>
              </a:solidFill>
            </a:endParaRPr>
          </a:p>
          <a:p>
            <a:pPr marL="557784" lvl="1" fontAlgn="auto">
              <a:spcAft>
                <a:spcPts val="0"/>
              </a:spcAft>
              <a:defRPr/>
            </a:pPr>
            <a:r>
              <a:rPr lang="en-US" dirty="0">
                <a:solidFill>
                  <a:schemeClr val="tx1">
                    <a:lumMod val="75000"/>
                    <a:lumOff val="25000"/>
                  </a:schemeClr>
                </a:solidFill>
              </a:rPr>
              <a:t> the author</a:t>
            </a:r>
            <a:r>
              <a:rPr lang="ja-JP" altLang="en-US" dirty="0">
                <a:solidFill>
                  <a:schemeClr val="tx1">
                    <a:lumMod val="75000"/>
                    <a:lumOff val="25000"/>
                  </a:schemeClr>
                </a:solidFill>
              </a:rPr>
              <a:t>’</a:t>
            </a:r>
            <a:r>
              <a:rPr lang="en-US" altLang="ja-JP" dirty="0">
                <a:solidFill>
                  <a:schemeClr val="tx1">
                    <a:lumMod val="75000"/>
                    <a:lumOff val="25000"/>
                  </a:schemeClr>
                </a:solidFill>
              </a:rPr>
              <a:t>s </a:t>
            </a:r>
            <a:r>
              <a:rPr lang="en-US" altLang="ja-JP" dirty="0" smtClean="0">
                <a:solidFill>
                  <a:schemeClr val="tx1">
                    <a:lumMod val="75000"/>
                    <a:lumOff val="25000"/>
                  </a:schemeClr>
                </a:solidFill>
              </a:rPr>
              <a:t>last name </a:t>
            </a:r>
            <a:r>
              <a:rPr lang="en-US" altLang="ja-JP" dirty="0">
                <a:solidFill>
                  <a:schemeClr val="tx1">
                    <a:lumMod val="75000"/>
                    <a:lumOff val="25000"/>
                  </a:schemeClr>
                </a:solidFill>
              </a:rPr>
              <a:t>and the </a:t>
            </a:r>
            <a:r>
              <a:rPr lang="en-US" altLang="ja-JP" dirty="0" smtClean="0">
                <a:solidFill>
                  <a:schemeClr val="tx1">
                    <a:lumMod val="75000"/>
                    <a:lumOff val="25000"/>
                  </a:schemeClr>
                </a:solidFill>
              </a:rPr>
              <a:t>page number where the information is found</a:t>
            </a:r>
          </a:p>
          <a:p>
            <a:pPr marL="640080" lvl="2" indent="0" fontAlgn="auto">
              <a:spcAft>
                <a:spcPts val="0"/>
              </a:spcAft>
              <a:buFont typeface="Rage Italic" pitchFamily="66" charset="0"/>
              <a:buNone/>
              <a:defRPr/>
            </a:pPr>
            <a:endParaRPr lang="en-US" dirty="0">
              <a:solidFill>
                <a:schemeClr val="tx1">
                  <a:lumMod val="75000"/>
                  <a:lumOff val="25000"/>
                </a:schemeClr>
              </a:solidFill>
            </a:endParaRPr>
          </a:p>
        </p:txBody>
      </p:sp>
      <p:sp>
        <p:nvSpPr>
          <p:cNvPr id="8196" name="Footer Placeholder 3"/>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27625"/>
            <a:ext cx="2514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1650" y="685800"/>
            <a:ext cx="8042275" cy="1443038"/>
          </a:xfrm>
        </p:spPr>
        <p:txBody>
          <a:bodyPr/>
          <a:lstStyle/>
          <a:p>
            <a:r>
              <a:rPr lang="en-US" smtClean="0"/>
              <a:t>In-text Citations: </a:t>
            </a:r>
            <a:br>
              <a:rPr lang="en-US" smtClean="0"/>
            </a:br>
            <a:r>
              <a:rPr lang="en-US" sz="3600" smtClean="0"/>
              <a:t>Formatting Quotations</a:t>
            </a:r>
            <a:endParaRPr lang="en-US" sz="4400" smtClean="0"/>
          </a:p>
        </p:txBody>
      </p:sp>
      <p:sp>
        <p:nvSpPr>
          <p:cNvPr id="9219" name="Footer Placeholder 3"/>
          <p:cNvSpPr>
            <a:spLocks noGrp="1"/>
          </p:cNvSpPr>
          <p:nvPr>
            <p:ph type="ftr" sz="quarter" idx="11"/>
          </p:nvPr>
        </p:nvSpPr>
        <p:spPr bwMode="auto">
          <a:xfrm>
            <a:off x="6248400" y="349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9" name="Right Arrow 8"/>
          <p:cNvSpPr/>
          <p:nvPr/>
        </p:nvSpPr>
        <p:spPr>
          <a:xfrm>
            <a:off x="169863" y="2552700"/>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 a signal phrase</a:t>
            </a:r>
          </a:p>
        </p:txBody>
      </p:sp>
      <p:sp>
        <p:nvSpPr>
          <p:cNvPr id="10" name="Right Arrow 9"/>
          <p:cNvSpPr/>
          <p:nvPr/>
        </p:nvSpPr>
        <p:spPr>
          <a:xfrm>
            <a:off x="152400" y="4684713"/>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Without a signal phrase</a:t>
            </a:r>
          </a:p>
        </p:txBody>
      </p:sp>
      <p:sp>
        <p:nvSpPr>
          <p:cNvPr id="11" name="TextBox 10"/>
          <p:cNvSpPr txBox="1"/>
          <p:nvPr/>
        </p:nvSpPr>
        <p:spPr>
          <a:xfrm>
            <a:off x="2438400" y="2665413"/>
            <a:ext cx="6096000" cy="1089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fontAlgn="auto">
              <a:lnSpc>
                <a:spcPct val="90000"/>
              </a:lnSpc>
              <a:spcBef>
                <a:spcPts val="0"/>
              </a:spcBef>
              <a:spcAft>
                <a:spcPts val="0"/>
              </a:spcAft>
              <a:defRPr/>
            </a:pPr>
            <a:r>
              <a:rPr lang="en-US" sz="2400" dirty="0">
                <a:solidFill>
                  <a:schemeClr val="tx1"/>
                </a:solidFill>
              </a:rPr>
              <a:t>Human beings have been described by Kenneth Burke as </a:t>
            </a:r>
            <a:r>
              <a:rPr lang="en-US" altLang="en-US" sz="2400" dirty="0">
                <a:solidFill>
                  <a:schemeClr val="tx1"/>
                </a:solidFill>
              </a:rPr>
              <a:t>“</a:t>
            </a:r>
            <a:r>
              <a:rPr lang="en-US" sz="2400" dirty="0">
                <a:solidFill>
                  <a:schemeClr val="tx1"/>
                </a:solidFill>
              </a:rPr>
              <a:t>symbol-using animals</a:t>
            </a:r>
            <a:r>
              <a:rPr lang="en-US" altLang="en-US" sz="2400" dirty="0">
                <a:solidFill>
                  <a:schemeClr val="tx1"/>
                </a:solidFill>
              </a:rPr>
              <a:t>”</a:t>
            </a:r>
            <a:r>
              <a:rPr lang="en-US" sz="2400" dirty="0">
                <a:solidFill>
                  <a:schemeClr val="tx1"/>
                </a:solidFill>
              </a:rPr>
              <a:t> (3).</a:t>
            </a:r>
          </a:p>
        </p:txBody>
      </p:sp>
      <p:sp>
        <p:nvSpPr>
          <p:cNvPr id="15" name="TextBox 14"/>
          <p:cNvSpPr txBox="1"/>
          <p:nvPr/>
        </p:nvSpPr>
        <p:spPr>
          <a:xfrm>
            <a:off x="2454965" y="4876800"/>
            <a:ext cx="6096000"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5">
              <a:defRPr/>
            </a:pPr>
            <a:r>
              <a:rPr lang="en-US" sz="2400" dirty="0">
                <a:solidFill>
                  <a:schemeClr val="tx1"/>
                </a:solidFill>
              </a:rPr>
              <a:t>Human beings have been described as </a:t>
            </a:r>
            <a:r>
              <a:rPr lang="en-US" altLang="en-US" sz="2400" dirty="0">
                <a:solidFill>
                  <a:schemeClr val="tx1"/>
                </a:solidFill>
              </a:rPr>
              <a:t>“</a:t>
            </a:r>
            <a:r>
              <a:rPr lang="en-US" sz="2400" dirty="0">
                <a:solidFill>
                  <a:schemeClr val="tx1"/>
                </a:solidFill>
              </a:rPr>
              <a:t>symbol-using animals</a:t>
            </a:r>
            <a:r>
              <a:rPr lang="en-US" altLang="en-US" sz="2400" dirty="0">
                <a:solidFill>
                  <a:schemeClr val="tx1"/>
                </a:solidFill>
              </a:rPr>
              <a:t>”</a:t>
            </a:r>
            <a:r>
              <a:rPr lang="en-US" sz="2400" dirty="0">
                <a:solidFill>
                  <a:schemeClr val="tx1"/>
                </a:solidFill>
              </a:rPr>
              <a:t> (Burke 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304800"/>
            <a:ext cx="8040688" cy="1443038"/>
          </a:xfrm>
        </p:spPr>
        <p:txBody>
          <a:bodyPr/>
          <a:lstStyle/>
          <a:p>
            <a:r>
              <a:rPr lang="en-US" smtClean="0"/>
              <a:t>In-text Citations: </a:t>
            </a:r>
            <a:br>
              <a:rPr lang="en-US" smtClean="0"/>
            </a:br>
            <a:r>
              <a:rPr lang="en-US" sz="3200" smtClean="0"/>
              <a:t>Formatting a Summary or Paraphrase </a:t>
            </a:r>
          </a:p>
        </p:txBody>
      </p:sp>
      <p:sp>
        <p:nvSpPr>
          <p:cNvPr id="5" name="Right Arrow 4"/>
          <p:cNvSpPr/>
          <p:nvPr/>
        </p:nvSpPr>
        <p:spPr>
          <a:xfrm>
            <a:off x="157163" y="2135188"/>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 a signal phrase</a:t>
            </a:r>
          </a:p>
        </p:txBody>
      </p:sp>
      <p:sp>
        <p:nvSpPr>
          <p:cNvPr id="6" name="Right Arrow 5"/>
          <p:cNvSpPr/>
          <p:nvPr/>
        </p:nvSpPr>
        <p:spPr>
          <a:xfrm>
            <a:off x="152400" y="4826000"/>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Without a signal phrase</a:t>
            </a:r>
          </a:p>
        </p:txBody>
      </p:sp>
      <p:sp>
        <p:nvSpPr>
          <p:cNvPr id="7" name="TextBox 6"/>
          <p:cNvSpPr txBox="1"/>
          <p:nvPr/>
        </p:nvSpPr>
        <p:spPr>
          <a:xfrm>
            <a:off x="2438400" y="2135188"/>
            <a:ext cx="6553200" cy="22113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fontAlgn="auto">
              <a:lnSpc>
                <a:spcPct val="90000"/>
              </a:lnSpc>
              <a:spcBef>
                <a:spcPts val="0"/>
              </a:spcBef>
              <a:spcAft>
                <a:spcPts val="0"/>
              </a:spcAft>
              <a:defRPr/>
            </a:pPr>
            <a:r>
              <a:rPr lang="en-US" altLang="ja-JP" sz="2550" dirty="0"/>
              <a:t>Legal scholar Jay </a:t>
            </a:r>
            <a:r>
              <a:rPr lang="en-US" altLang="ja-JP" sz="2550" dirty="0" err="1"/>
              <a:t>Kesan</a:t>
            </a:r>
            <a:r>
              <a:rPr lang="en-US" altLang="ja-JP" sz="2550" dirty="0"/>
              <a:t> points out that the law holds employers liable for employee’s actions such as violations of copyright laws, the distribution of offensive material, and illegal disclosure of confidential information (312). </a:t>
            </a:r>
          </a:p>
        </p:txBody>
      </p:sp>
      <p:sp>
        <p:nvSpPr>
          <p:cNvPr id="8" name="TextBox 7"/>
          <p:cNvSpPr txBox="1"/>
          <p:nvPr/>
        </p:nvSpPr>
        <p:spPr>
          <a:xfrm>
            <a:off x="2438400" y="4633913"/>
            <a:ext cx="6400800" cy="1857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fontAlgn="auto">
              <a:lnSpc>
                <a:spcPct val="90000"/>
              </a:lnSpc>
              <a:spcBef>
                <a:spcPts val="0"/>
              </a:spcBef>
              <a:spcAft>
                <a:spcPts val="0"/>
              </a:spcAft>
              <a:defRPr/>
            </a:pPr>
            <a:r>
              <a:rPr lang="en-US" altLang="ja-JP" sz="2550" dirty="0"/>
              <a:t>The law holds employers liable for employee’s actions such as violations of copyright laws, the distribution of offensive material, and illegal disclosure of confidential information (</a:t>
            </a:r>
            <a:r>
              <a:rPr lang="en-US" altLang="ja-JP" sz="2550" dirty="0" err="1"/>
              <a:t>Kesan</a:t>
            </a:r>
            <a:r>
              <a:rPr lang="en-US" altLang="ja-JP" sz="2550" dirty="0"/>
              <a:t> 312). </a:t>
            </a:r>
          </a:p>
        </p:txBody>
      </p:sp>
      <p:sp>
        <p:nvSpPr>
          <p:cNvPr id="10247" name="Footer Placeholder 8"/>
          <p:cNvSpPr>
            <a:spLocks noGrp="1"/>
          </p:cNvSpPr>
          <p:nvPr>
            <p:ph type="ftr" sz="quarter" idx="11"/>
          </p:nvPr>
        </p:nvSpPr>
        <p:spPr bwMode="auto">
          <a:xfrm>
            <a:off x="62103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In-text Citations: </a:t>
            </a:r>
            <a:br>
              <a:rPr lang="en-US" dirty="0" smtClean="0"/>
            </a:br>
            <a:r>
              <a:rPr lang="en-US" sz="3200" dirty="0" smtClean="0"/>
              <a:t>A Work with Two or Three Authors</a:t>
            </a:r>
          </a:p>
        </p:txBody>
      </p:sp>
      <p:sp>
        <p:nvSpPr>
          <p:cNvPr id="3" name="Rectangle 2"/>
          <p:cNvSpPr/>
          <p:nvPr/>
        </p:nvSpPr>
        <p:spPr>
          <a:xfrm>
            <a:off x="200025" y="3549650"/>
            <a:ext cx="5275263" cy="1524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2400" dirty="0"/>
              <a:t>For a source with three or fewer authors, list the authors' last names in the text or in the parenthetical citation</a:t>
            </a:r>
          </a:p>
        </p:txBody>
      </p:sp>
      <p:sp>
        <p:nvSpPr>
          <p:cNvPr id="6" name="Line Callout 1 5"/>
          <p:cNvSpPr/>
          <p:nvPr/>
        </p:nvSpPr>
        <p:spPr>
          <a:xfrm>
            <a:off x="4075113" y="1905000"/>
            <a:ext cx="4800600" cy="1452563"/>
          </a:xfrm>
          <a:prstGeom prst="borderCallout1">
            <a:avLst>
              <a:gd name="adj1" fmla="val 39089"/>
              <a:gd name="adj2" fmla="val 296"/>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Smith, Yang, and Moore argue that tougher gun control is not needed in the United States because it erodes Second Amendment rights (76).</a:t>
            </a:r>
          </a:p>
        </p:txBody>
      </p:sp>
      <p:sp>
        <p:nvSpPr>
          <p:cNvPr id="7" name="Line Callout 1 6"/>
          <p:cNvSpPr/>
          <p:nvPr/>
        </p:nvSpPr>
        <p:spPr>
          <a:xfrm>
            <a:off x="4094163" y="5257800"/>
            <a:ext cx="4800600" cy="1358900"/>
          </a:xfrm>
          <a:prstGeom prst="borderCallout1">
            <a:avLst>
              <a:gd name="adj1" fmla="val 49900"/>
              <a:gd name="adj2" fmla="val 196"/>
              <a:gd name="adj3" fmla="val -15006"/>
              <a:gd name="adj4" fmla="val -397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t> </a:t>
            </a:r>
            <a:r>
              <a:rPr lang="en-US" sz="2000" dirty="0"/>
              <a:t>Some legal experts argue that tougher gun control is not needed in the United States because it erodes Second Amendment rights (Smith, Yang, and Moore 76).</a:t>
            </a:r>
          </a:p>
        </p:txBody>
      </p:sp>
      <p:sp>
        <p:nvSpPr>
          <p:cNvPr id="11270" name="TextBox 7"/>
          <p:cNvSpPr txBox="1">
            <a:spLocks noChangeArrowheads="1"/>
          </p:cNvSpPr>
          <p:nvPr/>
        </p:nvSpPr>
        <p:spPr bwMode="auto">
          <a:xfrm rot="-1813663">
            <a:off x="2132013" y="2687638"/>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r>
              <a:rPr lang="en-US" sz="1400"/>
              <a:t>With a signal phrase</a:t>
            </a:r>
          </a:p>
        </p:txBody>
      </p:sp>
      <p:sp>
        <p:nvSpPr>
          <p:cNvPr id="11271" name="TextBox 8"/>
          <p:cNvSpPr txBox="1">
            <a:spLocks noChangeArrowheads="1"/>
          </p:cNvSpPr>
          <p:nvPr/>
        </p:nvSpPr>
        <p:spPr bwMode="auto">
          <a:xfrm rot="1529910">
            <a:off x="2184400" y="5514975"/>
            <a:ext cx="218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r>
              <a:rPr lang="en-US" sz="1400"/>
              <a:t>Without a signal phrase</a:t>
            </a:r>
          </a:p>
        </p:txBody>
      </p:sp>
      <p:sp>
        <p:nvSpPr>
          <p:cNvPr id="11272" name="Footer Placeholder 9"/>
          <p:cNvSpPr>
            <a:spLocks noGrp="1"/>
          </p:cNvSpPr>
          <p:nvPr>
            <p:ph type="ftr" sz="quarter" idx="11"/>
          </p:nvPr>
        </p:nvSpPr>
        <p:spPr bwMode="auto">
          <a:xfrm>
            <a:off x="62214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In-text Citations: </a:t>
            </a:r>
            <a:br>
              <a:rPr lang="en-US" smtClean="0"/>
            </a:br>
            <a:r>
              <a:rPr lang="en-US" sz="3200" smtClean="0"/>
              <a:t>A Work with Four or More Authors</a:t>
            </a:r>
          </a:p>
        </p:txBody>
      </p:sp>
      <p:sp>
        <p:nvSpPr>
          <p:cNvPr id="3" name="Content Placeholder 2"/>
          <p:cNvSpPr>
            <a:spLocks noGrp="1"/>
          </p:cNvSpPr>
          <p:nvPr>
            <p:ph idx="1"/>
          </p:nvPr>
        </p:nvSpPr>
        <p:spPr>
          <a:xfrm>
            <a:off x="838200" y="2038388"/>
            <a:ext cx="7467600" cy="4514812"/>
          </a:xfrm>
        </p:spPr>
        <p:txBody>
          <a:bodyPr rtlCol="0">
            <a:normAutofit fontScale="25000" lnSpcReduction="20000"/>
          </a:bodyPr>
          <a:lstStyle/>
          <a:p>
            <a:pPr fontAlgn="auto">
              <a:spcAft>
                <a:spcPts val="0"/>
              </a:spcAft>
              <a:defRPr/>
            </a:pPr>
            <a:r>
              <a:rPr lang="en-US" sz="8800" dirty="0" smtClean="0">
                <a:solidFill>
                  <a:schemeClr val="tx1">
                    <a:lumMod val="75000"/>
                    <a:lumOff val="25000"/>
                  </a:schemeClr>
                </a:solidFill>
              </a:rPr>
              <a:t>When citing a work with four or more authors, identify the first author</a:t>
            </a:r>
            <a:r>
              <a:rPr lang="ja-JP" altLang="en-US" sz="8800" dirty="0" smtClean="0">
                <a:solidFill>
                  <a:schemeClr val="tx1">
                    <a:lumMod val="75000"/>
                    <a:lumOff val="25000"/>
                  </a:schemeClr>
                </a:solidFill>
              </a:rPr>
              <a:t>’</a:t>
            </a:r>
            <a:r>
              <a:rPr lang="en-US" altLang="ja-JP" sz="8800" dirty="0" smtClean="0">
                <a:solidFill>
                  <a:schemeClr val="tx1">
                    <a:lumMod val="75000"/>
                    <a:lumOff val="25000"/>
                  </a:schemeClr>
                </a:solidFill>
              </a:rPr>
              <a:t>s name followed by </a:t>
            </a:r>
            <a:r>
              <a:rPr lang="ja-JP" altLang="en-US" sz="8800" dirty="0" smtClean="0">
                <a:solidFill>
                  <a:schemeClr val="tx1">
                    <a:lumMod val="75000"/>
                    <a:lumOff val="25000"/>
                  </a:schemeClr>
                </a:solidFill>
              </a:rPr>
              <a:t>“</a:t>
            </a:r>
            <a:r>
              <a:rPr lang="en-US" altLang="ja-JP" sz="8800" dirty="0" smtClean="0">
                <a:solidFill>
                  <a:schemeClr val="tx1">
                    <a:lumMod val="75000"/>
                    <a:lumOff val="25000"/>
                  </a:schemeClr>
                </a:solidFill>
              </a:rPr>
              <a:t>et al.</a:t>
            </a:r>
            <a:r>
              <a:rPr lang="ja-JP" altLang="en-US" sz="8800" dirty="0" smtClean="0">
                <a:solidFill>
                  <a:schemeClr val="tx1">
                    <a:lumMod val="75000"/>
                    <a:lumOff val="25000"/>
                  </a:schemeClr>
                </a:solidFill>
              </a:rPr>
              <a:t>”</a:t>
            </a:r>
            <a:endParaRPr lang="en-US" altLang="ja-JP" sz="8800" dirty="0" smtClean="0">
              <a:solidFill>
                <a:schemeClr val="tx1">
                  <a:lumMod val="75000"/>
                  <a:lumOff val="25000"/>
                </a:schemeClr>
              </a:solidFill>
            </a:endParaRPr>
          </a:p>
          <a:p>
            <a:pPr fontAlgn="auto">
              <a:spcAft>
                <a:spcPts val="0"/>
              </a:spcAft>
              <a:defRPr/>
            </a:pPr>
            <a:endParaRPr lang="en-US" sz="8800" dirty="0" smtClean="0">
              <a:solidFill>
                <a:schemeClr val="tx1">
                  <a:lumMod val="75000"/>
                  <a:lumOff val="25000"/>
                </a:schemeClr>
              </a:solidFill>
            </a:endParaRPr>
          </a:p>
          <a:p>
            <a:pPr marL="1188720" lvl="4" indent="0" fontAlgn="auto">
              <a:spcAft>
                <a:spcPts val="0"/>
              </a:spcAft>
              <a:buFont typeface="Rage Italic" pitchFamily="66" charset="0"/>
              <a:buNone/>
              <a:defRPr/>
            </a:pPr>
            <a:r>
              <a:rPr lang="en-US" sz="8800" dirty="0" smtClean="0">
                <a:solidFill>
                  <a:schemeClr val="tx1">
                    <a:lumMod val="75000"/>
                    <a:lumOff val="25000"/>
                  </a:schemeClr>
                </a:solidFill>
              </a:rPr>
              <a:t> Jones et al. counter Smith, Yang, and Moore's argument by noting that the current spike in gun violence in America compels law makers to adjust gun laws (4).</a:t>
            </a:r>
          </a:p>
          <a:p>
            <a:pPr marL="0" indent="0" fontAlgn="auto">
              <a:spcAft>
                <a:spcPts val="0"/>
              </a:spcAft>
              <a:buFont typeface="Rage Italic" pitchFamily="66" charset="0"/>
              <a:buNone/>
              <a:defRPr/>
            </a:pPr>
            <a:endParaRPr lang="en-US" sz="8800" dirty="0" smtClean="0">
              <a:solidFill>
                <a:schemeClr val="tx1">
                  <a:lumMod val="75000"/>
                  <a:lumOff val="25000"/>
                </a:schemeClr>
              </a:solidFill>
            </a:endParaRPr>
          </a:p>
          <a:p>
            <a:pPr marL="1417320" lvl="5" indent="0">
              <a:buFont typeface="Rage Italic" pitchFamily="66" charset="0"/>
              <a:buNone/>
              <a:defRPr/>
            </a:pPr>
            <a:r>
              <a:rPr lang="en-US" sz="8800" dirty="0" smtClean="0"/>
              <a:t> </a:t>
            </a:r>
          </a:p>
          <a:p>
            <a:pPr marL="1234440" lvl="4" indent="0" fontAlgn="auto">
              <a:spcAft>
                <a:spcPts val="0"/>
              </a:spcAft>
              <a:buFont typeface="Rage Italic" pitchFamily="66" charset="0"/>
              <a:buNone/>
              <a:defRPr/>
            </a:pPr>
            <a:r>
              <a:rPr lang="en-US" sz="8800" dirty="0" smtClean="0">
                <a:solidFill>
                  <a:schemeClr val="tx1">
                    <a:lumMod val="75000"/>
                    <a:lumOff val="25000"/>
                  </a:schemeClr>
                </a:solidFill>
              </a:rPr>
              <a:t>Some legal experts counter Smith, Yang, and Moore's argument by noting that the current spike in gun violence in America compels law makers to adjust gun laws (Jones et al. 4).</a:t>
            </a:r>
          </a:p>
          <a:p>
            <a:pPr fontAlgn="auto">
              <a:spcAft>
                <a:spcPts val="0"/>
              </a:spcAft>
              <a:defRPr/>
            </a:pPr>
            <a:endParaRPr lang="en-US" dirty="0">
              <a:solidFill>
                <a:schemeClr val="tx1">
                  <a:lumMod val="75000"/>
                  <a:lumOff val="25000"/>
                </a:schemeClr>
              </a:solidFill>
            </a:endParaRPr>
          </a:p>
        </p:txBody>
      </p:sp>
      <p:sp>
        <p:nvSpPr>
          <p:cNvPr id="12292" name="Footer Placeholder 1"/>
          <p:cNvSpPr>
            <a:spLocks noGrp="1"/>
          </p:cNvSpPr>
          <p:nvPr>
            <p:ph type="ftr" sz="quarter" idx="11"/>
          </p:nvPr>
        </p:nvSpPr>
        <p:spPr bwMode="auto">
          <a:xfrm>
            <a:off x="6230938"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43450"/>
            <a:ext cx="16764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43200"/>
            <a:ext cx="1676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62400" y="4200525"/>
            <a:ext cx="13716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dirty="0"/>
              <a:t>OR…</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457200"/>
            <a:ext cx="8040688" cy="1443038"/>
          </a:xfrm>
        </p:spPr>
        <p:txBody>
          <a:bodyPr/>
          <a:lstStyle/>
          <a:p>
            <a:r>
              <a:rPr lang="en-US" smtClean="0"/>
              <a:t>In-text Citations: </a:t>
            </a:r>
            <a:br>
              <a:rPr lang="en-US" smtClean="0"/>
            </a:br>
            <a:r>
              <a:rPr lang="en-US" sz="3200" smtClean="0"/>
              <a:t>Selection in an Anthology</a:t>
            </a:r>
          </a:p>
        </p:txBody>
      </p:sp>
      <p:sp>
        <p:nvSpPr>
          <p:cNvPr id="3" name="Content Placeholder 2"/>
          <p:cNvSpPr>
            <a:spLocks noGrp="1"/>
          </p:cNvSpPr>
          <p:nvPr>
            <p:ph idx="1"/>
          </p:nvPr>
        </p:nvSpPr>
        <p:spPr>
          <a:xfrm>
            <a:off x="838200" y="2209800"/>
            <a:ext cx="7467600" cy="4495800"/>
          </a:xfrm>
        </p:spPr>
        <p:txBody>
          <a:bodyPr rtlCol="0">
            <a:normAutofit/>
          </a:bodyPr>
          <a:lstStyle/>
          <a:p>
            <a:pPr fontAlgn="auto">
              <a:spcAft>
                <a:spcPts val="0"/>
              </a:spcAft>
              <a:defRPr/>
            </a:pPr>
            <a:r>
              <a:rPr lang="en-US" dirty="0" smtClean="0">
                <a:solidFill>
                  <a:schemeClr val="tx1">
                    <a:lumMod val="75000"/>
                    <a:lumOff val="25000"/>
                  </a:schemeClr>
                </a:solidFill>
              </a:rPr>
              <a:t>Put the name of the author of the selection (not editor of the anthology) in the signal phrase or the parenthesis. </a:t>
            </a:r>
            <a:endParaRPr lang="en-US" dirty="0">
              <a:solidFill>
                <a:schemeClr val="tx1">
                  <a:lumMod val="75000"/>
                  <a:lumOff val="25000"/>
                </a:schemeClr>
              </a:solidFill>
            </a:endParaRPr>
          </a:p>
          <a:p>
            <a:pPr marL="0" indent="0" fontAlgn="auto">
              <a:spcAft>
                <a:spcPts val="0"/>
              </a:spcAft>
              <a:buFont typeface="Rage Italic" pitchFamily="66" charset="0"/>
              <a:buNone/>
              <a:defRPr/>
            </a:pPr>
            <a:r>
              <a:rPr lang="en-US" dirty="0" smtClean="0">
                <a:solidFill>
                  <a:schemeClr val="tx1">
                    <a:lumMod val="75000"/>
                    <a:lumOff val="25000"/>
                  </a:schemeClr>
                </a:solidFill>
              </a:rPr>
              <a:t> </a:t>
            </a:r>
            <a:endParaRPr lang="en-US" dirty="0">
              <a:solidFill>
                <a:schemeClr val="tx1">
                  <a:lumMod val="75000"/>
                  <a:lumOff val="25000"/>
                </a:schemeClr>
              </a:solidFill>
            </a:endParaRPr>
          </a:p>
          <a:p>
            <a:pPr marL="0" indent="0" fontAlgn="auto">
              <a:spcAft>
                <a:spcPts val="0"/>
              </a:spcAft>
              <a:buFont typeface="Rage Italic" pitchFamily="66" charset="0"/>
              <a:buNone/>
              <a:defRPr/>
            </a:pPr>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a:p>
            <a:pPr marL="0" indent="0" fontAlgn="auto">
              <a:spcAft>
                <a:spcPts val="0"/>
              </a:spcAft>
              <a:buFont typeface="Rage Italic" pitchFamily="66" charset="0"/>
              <a:buNone/>
              <a:defRPr/>
            </a:pPr>
            <a:r>
              <a:rPr lang="en-US" dirty="0" smtClean="0">
                <a:solidFill>
                  <a:schemeClr val="tx1">
                    <a:lumMod val="75000"/>
                    <a:lumOff val="25000"/>
                  </a:schemeClr>
                </a:solidFill>
              </a:rPr>
              <a:t> </a:t>
            </a:r>
            <a:endParaRPr lang="en-US" dirty="0">
              <a:solidFill>
                <a:schemeClr val="tx1">
                  <a:lumMod val="75000"/>
                  <a:lumOff val="25000"/>
                </a:schemeClr>
              </a:solidFill>
            </a:endParaRPr>
          </a:p>
        </p:txBody>
      </p:sp>
      <p:sp>
        <p:nvSpPr>
          <p:cNvPr id="13316" name="Footer Placeholder 1"/>
          <p:cNvSpPr>
            <a:spLocks noGrp="1"/>
          </p:cNvSpPr>
          <p:nvPr>
            <p:ph type="ftr" sz="quarter" idx="11"/>
          </p:nvPr>
        </p:nvSpPr>
        <p:spPr bwMode="auto">
          <a:xfrm>
            <a:off x="6249988" y="3333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r>
              <a:rPr lang="en-US" sz="1600">
                <a:solidFill>
                  <a:srgbClr val="C00000"/>
                </a:solidFill>
                <a:latin typeface="Rage Italic" pitchFamily="66" charset="0"/>
                <a:ea typeface="Rage Italic" pitchFamily="66" charset="0"/>
              </a:rPr>
              <a:t>From the CHC Writing Center</a:t>
            </a:r>
          </a:p>
        </p:txBody>
      </p:sp>
      <p:sp>
        <p:nvSpPr>
          <p:cNvPr id="4" name="Rectangle 3"/>
          <p:cNvSpPr/>
          <p:nvPr/>
        </p:nvSpPr>
        <p:spPr>
          <a:xfrm>
            <a:off x="1905000" y="3581400"/>
            <a:ext cx="6477000" cy="1611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In “Love is a Fallacy,” the narrator’s logical teachings disintegrate when Polly declares that she should date </a:t>
            </a:r>
            <a:r>
              <a:rPr lang="en-US" sz="2000" dirty="0" err="1"/>
              <a:t>Petey</a:t>
            </a:r>
            <a:r>
              <a:rPr lang="en-US" sz="2000" dirty="0"/>
              <a:t> because, “he’s got a raccoon cost” (Shulman 379). </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554</TotalTime>
  <Words>1662</Words>
  <Application>Microsoft Office PowerPoint</Application>
  <PresentationFormat>On-screen Show (4:3)</PresentationFormat>
  <Paragraphs>175</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Sketchbook</vt:lpstr>
      <vt:lpstr>The Basics of MLA Formatting</vt:lpstr>
      <vt:lpstr>General Format</vt:lpstr>
      <vt:lpstr>Formatting the First Page</vt:lpstr>
      <vt:lpstr>In-Text Citations</vt:lpstr>
      <vt:lpstr>In-text Citations:  Formatting Quotations</vt:lpstr>
      <vt:lpstr>In-text Citations:  Formatting a Summary or Paraphrase </vt:lpstr>
      <vt:lpstr>In-text Citations:  A Work with Two or Three Authors</vt:lpstr>
      <vt:lpstr>In-text Citations:  A Work with Four or More Authors</vt:lpstr>
      <vt:lpstr>In-text Citations:  Selection in an Anthology</vt:lpstr>
      <vt:lpstr>In-text Citations:  Verse Play or Poem</vt:lpstr>
      <vt:lpstr>In-text Citations:  A Work of Unknown Author</vt:lpstr>
      <vt:lpstr>In-text Citations:  Work with no Page Numbers</vt:lpstr>
      <vt:lpstr>Works Cited Page</vt:lpstr>
      <vt:lpstr>Works Cited: Basics</vt:lpstr>
      <vt:lpstr>Works Cited: Basics</vt:lpstr>
      <vt:lpstr>Works Cited: Basic Format for Books</vt:lpstr>
      <vt:lpstr>Work Cited: Work with Two or Three Authors</vt:lpstr>
      <vt:lpstr>Works Cited: A Selection from an Anthology</vt:lpstr>
      <vt:lpstr>Works Cited: Basics for Online/Electronic Sources</vt:lpstr>
      <vt:lpstr>Work Cited: Work from an Online Database</vt:lpstr>
      <vt:lpstr>Works Cited: A Page on Website</vt:lpstr>
      <vt:lpstr>Works Cited: An Image Accessed Online  (painting, sculpture, or photograph)</vt:lpstr>
      <vt:lpstr>Helpful Websites</vt:lpstr>
    </vt:vector>
  </TitlesOfParts>
  <Company>chc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APA Formatting</dc:title>
  <dc:creator>Baldini, Faith Ann</dc:creator>
  <cp:lastModifiedBy>Ebersole, John T.</cp:lastModifiedBy>
  <cp:revision>84</cp:revision>
  <dcterms:created xsi:type="dcterms:W3CDTF">2013-07-02T21:47:40Z</dcterms:created>
  <dcterms:modified xsi:type="dcterms:W3CDTF">2018-01-31T19:13:59Z</dcterms:modified>
</cp:coreProperties>
</file>